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</p:sldMasterIdLst>
  <p:sldIdLst>
    <p:sldId id="256" r:id="rId3"/>
    <p:sldId id="264" r:id="rId4"/>
    <p:sldId id="262" r:id="rId5"/>
    <p:sldId id="268" r:id="rId6"/>
    <p:sldId id="269" r:id="rId7"/>
    <p:sldId id="275" r:id="rId8"/>
    <p:sldId id="258" r:id="rId9"/>
    <p:sldId id="259" r:id="rId10"/>
    <p:sldId id="260" r:id="rId11"/>
    <p:sldId id="267" r:id="rId12"/>
    <p:sldId id="272" r:id="rId13"/>
    <p:sldId id="273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BEBE"/>
    <a:srgbClr val="E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1"/>
          <c:tx>
            <c:strRef>
              <c:f>predgbm_bed!$AR$1</c:f>
              <c:strCache>
                <c:ptCount val="1"/>
                <c:pt idx="0">
                  <c:v>pred_avm</c:v>
                </c:pt>
              </c:strCache>
            </c:strRef>
          </c:tx>
          <c:spPr>
            <a:ln w="28575" cap="rnd">
              <a:solidFill>
                <a:srgbClr val="6FBEB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FBEBE"/>
              </a:solidFill>
              <a:ln w="9525">
                <a:solidFill>
                  <a:srgbClr val="6FBEBE"/>
                </a:solidFill>
              </a:ln>
              <a:effectLst/>
            </c:spPr>
          </c:marker>
          <c:cat>
            <c:strRef>
              <c:f>predgbm_bed!$AM:$AM</c:f>
              <c:strCache>
                <c:ptCount val="21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  <c:pt idx="11">
                  <c:v>275</c:v>
                </c:pt>
                <c:pt idx="12">
                  <c:v>300</c:v>
                </c:pt>
                <c:pt idx="13">
                  <c:v>325</c:v>
                </c:pt>
                <c:pt idx="14">
                  <c:v>350</c:v>
                </c:pt>
                <c:pt idx="15">
                  <c:v>375</c:v>
                </c:pt>
                <c:pt idx="16">
                  <c:v>400</c:v>
                </c:pt>
                <c:pt idx="17">
                  <c:v>425</c:v>
                </c:pt>
                <c:pt idx="18">
                  <c:v>450</c:v>
                </c:pt>
                <c:pt idx="19">
                  <c:v>475</c:v>
                </c:pt>
                <c:pt idx="20">
                  <c:v>500</c:v>
                </c:pt>
              </c:strCache>
            </c:strRef>
          </c:cat>
          <c:val>
            <c:numRef>
              <c:f>predgbm_bed!$AR$2:$AR$22</c:f>
              <c:numCache>
                <c:formatCode>General</c:formatCode>
                <c:ptCount val="20"/>
                <c:pt idx="0">
                  <c:v>458567.30825207999</c:v>
                </c:pt>
                <c:pt idx="1">
                  <c:v>465550.44286021002</c:v>
                </c:pt>
                <c:pt idx="2">
                  <c:v>465550.44286021002</c:v>
                </c:pt>
                <c:pt idx="3">
                  <c:v>469354.62279375398</c:v>
                </c:pt>
                <c:pt idx="4">
                  <c:v>469354.62279375398</c:v>
                </c:pt>
                <c:pt idx="5">
                  <c:v>469354.62279375398</c:v>
                </c:pt>
                <c:pt idx="6">
                  <c:v>477016.19640959601</c:v>
                </c:pt>
                <c:pt idx="7">
                  <c:v>477016.19640959601</c:v>
                </c:pt>
                <c:pt idx="8">
                  <c:v>481874.68472561502</c:v>
                </c:pt>
                <c:pt idx="9">
                  <c:v>487264.15633055102</c:v>
                </c:pt>
                <c:pt idx="10">
                  <c:v>487264.15633055102</c:v>
                </c:pt>
                <c:pt idx="11">
                  <c:v>487264.15633055102</c:v>
                </c:pt>
                <c:pt idx="12">
                  <c:v>487264.15633055102</c:v>
                </c:pt>
                <c:pt idx="13">
                  <c:v>491412.77110679197</c:v>
                </c:pt>
                <c:pt idx="14">
                  <c:v>491412.77110679197</c:v>
                </c:pt>
                <c:pt idx="15">
                  <c:v>491412.77110679197</c:v>
                </c:pt>
                <c:pt idx="16">
                  <c:v>491412.77110679197</c:v>
                </c:pt>
                <c:pt idx="17">
                  <c:v>491412.77110679197</c:v>
                </c:pt>
                <c:pt idx="18">
                  <c:v>491412.77110679197</c:v>
                </c:pt>
                <c:pt idx="19">
                  <c:v>491412.77110679197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F3-4AC8-895A-8C7B813F4B7C}"/>
            </c:ext>
          </c:extLst>
        </c:ser>
        <c:ser>
          <c:idx val="0"/>
          <c:order val="2"/>
          <c:tx>
            <c:strRef>
              <c:f>predgbm_bed!$AI$1</c:f>
              <c:strCache>
                <c:ptCount val="1"/>
                <c:pt idx="0">
                  <c:v>avm_value_amount (current)</c:v>
                </c:pt>
              </c:strCache>
            </c:strRef>
          </c:tx>
          <c:spPr>
            <a:ln w="158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20"/>
              <c:pt idx="0">
                <c:v>0</c:v>
              </c:pt>
              <c:pt idx="1">
                <c:v>25</c:v>
              </c:pt>
              <c:pt idx="2">
                <c:v>50</c:v>
              </c:pt>
              <c:pt idx="3">
                <c:v>75</c:v>
              </c:pt>
              <c:pt idx="4">
                <c:v>100</c:v>
              </c:pt>
              <c:pt idx="5">
                <c:v>125</c:v>
              </c:pt>
              <c:pt idx="6">
                <c:v>150</c:v>
              </c:pt>
              <c:pt idx="7">
                <c:v>175</c:v>
              </c:pt>
              <c:pt idx="8">
                <c:v>200</c:v>
              </c:pt>
              <c:pt idx="9">
                <c:v>225</c:v>
              </c:pt>
              <c:pt idx="10">
                <c:v>250</c:v>
              </c:pt>
              <c:pt idx="11">
                <c:v>275</c:v>
              </c:pt>
              <c:pt idx="12">
                <c:v>300</c:v>
              </c:pt>
              <c:pt idx="13">
                <c:v>325</c:v>
              </c:pt>
              <c:pt idx="14">
                <c:v>350</c:v>
              </c:pt>
              <c:pt idx="15">
                <c:v>375</c:v>
              </c:pt>
              <c:pt idx="16">
                <c:v>400</c:v>
              </c:pt>
              <c:pt idx="17">
                <c:v>425</c:v>
              </c:pt>
              <c:pt idx="18">
                <c:v>450</c:v>
              </c:pt>
              <c:pt idx="19">
                <c:v>475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predgbm_bed!$AI$2:$AI$22</c:f>
              <c:numCache>
                <c:formatCode>General</c:formatCode>
                <c:ptCount val="20"/>
                <c:pt idx="0">
                  <c:v>453200</c:v>
                </c:pt>
                <c:pt idx="1">
                  <c:v>453200</c:v>
                </c:pt>
                <c:pt idx="2">
                  <c:v>453200</c:v>
                </c:pt>
                <c:pt idx="3">
                  <c:v>453200</c:v>
                </c:pt>
                <c:pt idx="4">
                  <c:v>453200</c:v>
                </c:pt>
                <c:pt idx="5">
                  <c:v>453200</c:v>
                </c:pt>
                <c:pt idx="6">
                  <c:v>453200</c:v>
                </c:pt>
                <c:pt idx="7">
                  <c:v>453200</c:v>
                </c:pt>
                <c:pt idx="8">
                  <c:v>453200</c:v>
                </c:pt>
                <c:pt idx="9">
                  <c:v>453200</c:v>
                </c:pt>
                <c:pt idx="10">
                  <c:v>453200</c:v>
                </c:pt>
                <c:pt idx="11">
                  <c:v>453200</c:v>
                </c:pt>
                <c:pt idx="12">
                  <c:v>453200</c:v>
                </c:pt>
                <c:pt idx="13">
                  <c:v>453200</c:v>
                </c:pt>
                <c:pt idx="14">
                  <c:v>453200</c:v>
                </c:pt>
                <c:pt idx="15">
                  <c:v>453200</c:v>
                </c:pt>
                <c:pt idx="16">
                  <c:v>453200</c:v>
                </c:pt>
                <c:pt idx="17">
                  <c:v>453200</c:v>
                </c:pt>
                <c:pt idx="18">
                  <c:v>453200</c:v>
                </c:pt>
                <c:pt idx="19">
                  <c:v>453200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F3-4AC8-895A-8C7B813F4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7192031"/>
        <c:axId val="1421330847"/>
      </c:lineChart>
      <c:lineChart>
        <c:grouping val="standard"/>
        <c:varyColors val="0"/>
        <c:ser>
          <c:idx val="1"/>
          <c:order val="0"/>
          <c:tx>
            <c:strRef>
              <c:f>predgbm_bed!$AQ$1</c:f>
              <c:strCache>
                <c:ptCount val="1"/>
                <c:pt idx="0">
                  <c:v>Cost_to_build_new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predgbm_bed!$AM:$AM</c:f>
              <c:strCache>
                <c:ptCount val="21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  <c:pt idx="11">
                  <c:v>275</c:v>
                </c:pt>
                <c:pt idx="12">
                  <c:v>300</c:v>
                </c:pt>
                <c:pt idx="13">
                  <c:v>325</c:v>
                </c:pt>
                <c:pt idx="14">
                  <c:v>350</c:v>
                </c:pt>
                <c:pt idx="15">
                  <c:v>375</c:v>
                </c:pt>
                <c:pt idx="16">
                  <c:v>400</c:v>
                </c:pt>
                <c:pt idx="17">
                  <c:v>425</c:v>
                </c:pt>
                <c:pt idx="18">
                  <c:v>450</c:v>
                </c:pt>
                <c:pt idx="19">
                  <c:v>475</c:v>
                </c:pt>
                <c:pt idx="20">
                  <c:v>500</c:v>
                </c:pt>
              </c:strCache>
            </c:strRef>
          </c:cat>
          <c:val>
            <c:numRef>
              <c:f>predgbm_bed!$AQ$2:$AQ$22</c:f>
              <c:numCache>
                <c:formatCode>General</c:formatCode>
                <c:ptCount val="20"/>
                <c:pt idx="0">
                  <c:v>4500</c:v>
                </c:pt>
                <c:pt idx="1">
                  <c:v>9000</c:v>
                </c:pt>
                <c:pt idx="2">
                  <c:v>13500</c:v>
                </c:pt>
                <c:pt idx="3">
                  <c:v>18000</c:v>
                </c:pt>
                <c:pt idx="4">
                  <c:v>22500</c:v>
                </c:pt>
                <c:pt idx="5">
                  <c:v>27000</c:v>
                </c:pt>
                <c:pt idx="6">
                  <c:v>31500</c:v>
                </c:pt>
                <c:pt idx="7">
                  <c:v>36000</c:v>
                </c:pt>
                <c:pt idx="8">
                  <c:v>40500</c:v>
                </c:pt>
                <c:pt idx="9">
                  <c:v>45000</c:v>
                </c:pt>
                <c:pt idx="10">
                  <c:v>49500</c:v>
                </c:pt>
                <c:pt idx="11">
                  <c:v>54000</c:v>
                </c:pt>
                <c:pt idx="12">
                  <c:v>58500</c:v>
                </c:pt>
                <c:pt idx="13">
                  <c:v>63000</c:v>
                </c:pt>
                <c:pt idx="14">
                  <c:v>67500</c:v>
                </c:pt>
                <c:pt idx="15">
                  <c:v>72000</c:v>
                </c:pt>
                <c:pt idx="16">
                  <c:v>76500</c:v>
                </c:pt>
                <c:pt idx="17">
                  <c:v>81000</c:v>
                </c:pt>
                <c:pt idx="18">
                  <c:v>85500</c:v>
                </c:pt>
                <c:pt idx="19">
                  <c:v>90000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F3-4AC8-895A-8C7B813F4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5552319"/>
        <c:axId val="1590020271"/>
      </c:lineChart>
      <c:catAx>
        <c:axId val="11471920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21330847"/>
        <c:crosses val="autoZero"/>
        <c:auto val="1"/>
        <c:lblAlgn val="ctr"/>
        <c:lblOffset val="100"/>
        <c:noMultiLvlLbl val="0"/>
      </c:catAx>
      <c:valAx>
        <c:axId val="1421330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Predicted AVM $</a:t>
                </a:r>
              </a:p>
            </c:rich>
          </c:tx>
          <c:layout>
            <c:manualLayout>
              <c:xMode val="edge"/>
              <c:yMode val="edge"/>
              <c:x val="5.8208276489313322E-2"/>
              <c:y val="0.462344453826111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192031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59002027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Cost to build new $</a:t>
                </a:r>
              </a:p>
            </c:rich>
          </c:tx>
          <c:layout>
            <c:manualLayout>
              <c:xMode val="edge"/>
              <c:yMode val="edge"/>
              <c:x val="0.91231461688025695"/>
              <c:y val="0.462815781118812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552319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58555231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Sq. Ft. Addition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0020271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2F2F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2"/>
          <c:tx>
            <c:strRef>
              <c:f>predgbm_bed!$AS$1</c:f>
              <c:strCache>
                <c:ptCount val="1"/>
                <c:pt idx="0">
                  <c:v>AVM Change / Cost %</c:v>
                </c:pt>
              </c:strCache>
            </c:strRef>
          </c:tx>
          <c:spPr>
            <a:solidFill>
              <a:srgbClr val="6FBEBE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EB8A5E"/>
                </a:solidFill>
                <a:prstDash val="lgDash"/>
              </a:ln>
              <a:effectLst/>
            </c:spPr>
            <c:trendlineType val="log"/>
            <c:dispRSqr val="0"/>
            <c:dispEq val="0"/>
          </c:trendline>
          <c:cat>
            <c:numRef>
              <c:f>predgbm_bed!$AM$2:$AM$22</c:f>
              <c:numCache>
                <c:formatCode>General</c:formatCode>
                <c:ptCount val="21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  <c:pt idx="11">
                  <c:v>275</c:v>
                </c:pt>
                <c:pt idx="12">
                  <c:v>300</c:v>
                </c:pt>
                <c:pt idx="13">
                  <c:v>325</c:v>
                </c:pt>
                <c:pt idx="14">
                  <c:v>350</c:v>
                </c:pt>
                <c:pt idx="15">
                  <c:v>375</c:v>
                </c:pt>
                <c:pt idx="16">
                  <c:v>400</c:v>
                </c:pt>
                <c:pt idx="17">
                  <c:v>425</c:v>
                </c:pt>
                <c:pt idx="18">
                  <c:v>450</c:v>
                </c:pt>
                <c:pt idx="19">
                  <c:v>475</c:v>
                </c:pt>
                <c:pt idx="20">
                  <c:v>500</c:v>
                </c:pt>
              </c:numCache>
            </c:numRef>
          </c:cat>
          <c:val>
            <c:numRef>
              <c:f>predgbm_bed!$AS$2:$AS$22</c:f>
              <c:numCache>
                <c:formatCode>General</c:formatCode>
                <c:ptCount val="21"/>
                <c:pt idx="0">
                  <c:v>0</c:v>
                </c:pt>
                <c:pt idx="1">
                  <c:v>119.27351671288876</c:v>
                </c:pt>
                <c:pt idx="2">
                  <c:v>137.22714289122248</c:v>
                </c:pt>
                <c:pt idx="3">
                  <c:v>91.484761927481657</c:v>
                </c:pt>
                <c:pt idx="4">
                  <c:v>89.747904409744336</c:v>
                </c:pt>
                <c:pt idx="5">
                  <c:v>71.798323527795475</c:v>
                </c:pt>
                <c:pt idx="6">
                  <c:v>59.831936273162889</c:v>
                </c:pt>
                <c:pt idx="7">
                  <c:v>75.606972728876229</c:v>
                </c:pt>
                <c:pt idx="8">
                  <c:v>66.156101137766711</c:v>
                </c:pt>
                <c:pt idx="9">
                  <c:v>70.801690680530911</c:v>
                </c:pt>
                <c:pt idx="10">
                  <c:v>75.698125179002275</c:v>
                </c:pt>
                <c:pt idx="11">
                  <c:v>68.816477435456605</c:v>
                </c:pt>
                <c:pt idx="12">
                  <c:v>63.081770982501894</c:v>
                </c:pt>
                <c:pt idx="13">
                  <c:v>58.229327060770977</c:v>
                </c:pt>
                <c:pt idx="14">
                  <c:v>60.655192233003127</c:v>
                </c:pt>
                <c:pt idx="15">
                  <c:v>56.611512750802923</c:v>
                </c:pt>
                <c:pt idx="16">
                  <c:v>53.073293203877739</c:v>
                </c:pt>
                <c:pt idx="17">
                  <c:v>49.951334780120227</c:v>
                </c:pt>
                <c:pt idx="18">
                  <c:v>47.176260625669102</c:v>
                </c:pt>
                <c:pt idx="19">
                  <c:v>44.693299540107567</c:v>
                </c:pt>
                <c:pt idx="20">
                  <c:v>42.458634563102187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D7-4754-8C9D-696B4A18C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47192031"/>
        <c:axId val="1421330847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predgbm_bed!$AQ$1</c15:sqref>
                        </c15:formulaRef>
                      </c:ext>
                    </c:extLst>
                    <c:strCache>
                      <c:ptCount val="1"/>
                      <c:pt idx="0">
                        <c:v>Cost_to_build_new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solidFill>
                      <a:srgbClr val="0070C0"/>
                    </a:solidFill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predgbm_bed!$AM$2:$AM$22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0</c:v>
                      </c:pt>
                      <c:pt idx="1">
                        <c:v>25</c:v>
                      </c:pt>
                      <c:pt idx="2">
                        <c:v>50</c:v>
                      </c:pt>
                      <c:pt idx="3">
                        <c:v>75</c:v>
                      </c:pt>
                      <c:pt idx="4">
                        <c:v>100</c:v>
                      </c:pt>
                      <c:pt idx="5">
                        <c:v>125</c:v>
                      </c:pt>
                      <c:pt idx="6">
                        <c:v>150</c:v>
                      </c:pt>
                      <c:pt idx="7">
                        <c:v>175</c:v>
                      </c:pt>
                      <c:pt idx="8">
                        <c:v>200</c:v>
                      </c:pt>
                      <c:pt idx="9">
                        <c:v>225</c:v>
                      </c:pt>
                      <c:pt idx="10">
                        <c:v>250</c:v>
                      </c:pt>
                      <c:pt idx="11">
                        <c:v>275</c:v>
                      </c:pt>
                      <c:pt idx="12">
                        <c:v>300</c:v>
                      </c:pt>
                      <c:pt idx="13">
                        <c:v>325</c:v>
                      </c:pt>
                      <c:pt idx="14">
                        <c:v>350</c:v>
                      </c:pt>
                      <c:pt idx="15">
                        <c:v>375</c:v>
                      </c:pt>
                      <c:pt idx="16">
                        <c:v>400</c:v>
                      </c:pt>
                      <c:pt idx="17">
                        <c:v>425</c:v>
                      </c:pt>
                      <c:pt idx="18">
                        <c:v>450</c:v>
                      </c:pt>
                      <c:pt idx="19">
                        <c:v>475</c:v>
                      </c:pt>
                      <c:pt idx="20">
                        <c:v>500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predgbm_bed!$AQ$2:$AQ$22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0</c:v>
                      </c:pt>
                      <c:pt idx="1">
                        <c:v>4500</c:v>
                      </c:pt>
                      <c:pt idx="2">
                        <c:v>9000</c:v>
                      </c:pt>
                      <c:pt idx="3">
                        <c:v>13500</c:v>
                      </c:pt>
                      <c:pt idx="4">
                        <c:v>18000</c:v>
                      </c:pt>
                      <c:pt idx="5">
                        <c:v>22500</c:v>
                      </c:pt>
                      <c:pt idx="6">
                        <c:v>27000</c:v>
                      </c:pt>
                      <c:pt idx="7">
                        <c:v>31500</c:v>
                      </c:pt>
                      <c:pt idx="8">
                        <c:v>36000</c:v>
                      </c:pt>
                      <c:pt idx="9">
                        <c:v>40500</c:v>
                      </c:pt>
                      <c:pt idx="10">
                        <c:v>45000</c:v>
                      </c:pt>
                      <c:pt idx="11">
                        <c:v>49500</c:v>
                      </c:pt>
                      <c:pt idx="12">
                        <c:v>54000</c:v>
                      </c:pt>
                      <c:pt idx="13">
                        <c:v>58500</c:v>
                      </c:pt>
                      <c:pt idx="14">
                        <c:v>63000</c:v>
                      </c:pt>
                      <c:pt idx="15">
                        <c:v>67500</c:v>
                      </c:pt>
                      <c:pt idx="16">
                        <c:v>72000</c:v>
                      </c:pt>
                      <c:pt idx="17">
                        <c:v>76500</c:v>
                      </c:pt>
                      <c:pt idx="18">
                        <c:v>81000</c:v>
                      </c:pt>
                      <c:pt idx="19">
                        <c:v>85500</c:v>
                      </c:pt>
                      <c:pt idx="20">
                        <c:v>90000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5D7-4754-8C9D-696B4A18C4B2}"/>
                  </c:ext>
                </c:extLst>
              </c15:ser>
            </c15:filteredBarSeries>
            <c15:filteredBar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predgbm_bed!$AR$1</c15:sqref>
                        </c15:formulaRef>
                      </c:ext>
                    </c:extLst>
                    <c:strCache>
                      <c:ptCount val="1"/>
                      <c:pt idx="0">
                        <c:v>pred_avm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solidFill>
                      <a:schemeClr val="accent2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predgbm_bed!$AM:$AM</c15:sqref>
                        </c15:formulaRef>
                      </c:ext>
                    </c:extLst>
                    <c:strCache>
                      <c:ptCount val="22"/>
                      <c:pt idx="0">
                        <c:v>new_bedroom_area</c:v>
                      </c:pt>
                      <c:pt idx="1">
                        <c:v>0</c:v>
                      </c:pt>
                      <c:pt idx="2">
                        <c:v>25</c:v>
                      </c:pt>
                      <c:pt idx="3">
                        <c:v>50</c:v>
                      </c:pt>
                      <c:pt idx="4">
                        <c:v>75</c:v>
                      </c:pt>
                      <c:pt idx="5">
                        <c:v>100</c:v>
                      </c:pt>
                      <c:pt idx="6">
                        <c:v>125</c:v>
                      </c:pt>
                      <c:pt idx="7">
                        <c:v>150</c:v>
                      </c:pt>
                      <c:pt idx="8">
                        <c:v>175</c:v>
                      </c:pt>
                      <c:pt idx="9">
                        <c:v>200</c:v>
                      </c:pt>
                      <c:pt idx="10">
                        <c:v>225</c:v>
                      </c:pt>
                      <c:pt idx="11">
                        <c:v>250</c:v>
                      </c:pt>
                      <c:pt idx="12">
                        <c:v>275</c:v>
                      </c:pt>
                      <c:pt idx="13">
                        <c:v>300</c:v>
                      </c:pt>
                      <c:pt idx="14">
                        <c:v>325</c:v>
                      </c:pt>
                      <c:pt idx="15">
                        <c:v>350</c:v>
                      </c:pt>
                      <c:pt idx="16">
                        <c:v>375</c:v>
                      </c:pt>
                      <c:pt idx="17">
                        <c:v>400</c:v>
                      </c:pt>
                      <c:pt idx="18">
                        <c:v>425</c:v>
                      </c:pt>
                      <c:pt idx="19">
                        <c:v>450</c:v>
                      </c:pt>
                      <c:pt idx="20">
                        <c:v>475</c:v>
                      </c:pt>
                      <c:pt idx="21">
                        <c:v>500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predgbm_bed!$AS$2:$AS$22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0</c:v>
                      </c:pt>
                      <c:pt idx="1">
                        <c:v>119.27351671288876</c:v>
                      </c:pt>
                      <c:pt idx="2">
                        <c:v>137.22714289122248</c:v>
                      </c:pt>
                      <c:pt idx="3">
                        <c:v>91.484761927481657</c:v>
                      </c:pt>
                      <c:pt idx="4">
                        <c:v>89.747904409744336</c:v>
                      </c:pt>
                      <c:pt idx="5">
                        <c:v>71.798323527795475</c:v>
                      </c:pt>
                      <c:pt idx="6">
                        <c:v>59.831936273162889</c:v>
                      </c:pt>
                      <c:pt idx="7">
                        <c:v>75.606972728876229</c:v>
                      </c:pt>
                      <c:pt idx="8">
                        <c:v>66.156101137766711</c:v>
                      </c:pt>
                      <c:pt idx="9">
                        <c:v>70.801690680530911</c:v>
                      </c:pt>
                      <c:pt idx="10">
                        <c:v>75.698125179002275</c:v>
                      </c:pt>
                      <c:pt idx="11">
                        <c:v>68.816477435456605</c:v>
                      </c:pt>
                      <c:pt idx="12">
                        <c:v>63.081770982501894</c:v>
                      </c:pt>
                      <c:pt idx="13">
                        <c:v>58.229327060770977</c:v>
                      </c:pt>
                      <c:pt idx="14">
                        <c:v>60.655192233003127</c:v>
                      </c:pt>
                      <c:pt idx="15">
                        <c:v>56.611512750802923</c:v>
                      </c:pt>
                      <c:pt idx="16">
                        <c:v>53.073293203877739</c:v>
                      </c:pt>
                      <c:pt idx="17">
                        <c:v>49.951334780120227</c:v>
                      </c:pt>
                      <c:pt idx="18">
                        <c:v>47.176260625669102</c:v>
                      </c:pt>
                      <c:pt idx="19">
                        <c:v>44.693299540107567</c:v>
                      </c:pt>
                      <c:pt idx="20">
                        <c:v>42.458634563102187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5D7-4754-8C9D-696B4A18C4B2}"/>
                  </c:ext>
                </c:extLst>
              </c15:ser>
            </c15:filteredBarSeries>
          </c:ext>
        </c:extLst>
      </c:barChart>
      <c:catAx>
        <c:axId val="11471920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21330847"/>
        <c:crosses val="autoZero"/>
        <c:auto val="1"/>
        <c:lblAlgn val="ctr"/>
        <c:lblOffset val="100"/>
        <c:noMultiLvlLbl val="0"/>
      </c:catAx>
      <c:valAx>
        <c:axId val="1421330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AVM Change</a:t>
                </a:r>
                <a:r>
                  <a:rPr lang="en-US" baseline="0" dirty="0"/>
                  <a:t> /Cost %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192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608709040974245"/>
          <c:y val="0.15935822270110636"/>
          <c:w val="0.53343731760678614"/>
          <c:h val="6.36496770056728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predgbm_bath_analysis!$AS$1</c:f>
              <c:strCache>
                <c:ptCount val="1"/>
                <c:pt idx="0">
                  <c:v>AVM Change / Cost %</c:v>
                </c:pt>
              </c:strCache>
            </c:strRef>
          </c:tx>
          <c:spPr>
            <a:solidFill>
              <a:srgbClr val="6FBEBE"/>
            </a:solidFill>
            <a:ln>
              <a:noFill/>
            </a:ln>
          </c:spPr>
          <c:invertIfNegative val="0"/>
          <c:trendline>
            <c:spPr>
              <a:ln>
                <a:solidFill>
                  <a:schemeClr val="accent2"/>
                </a:solidFill>
                <a:prstDash val="lgDash"/>
              </a:ln>
            </c:spPr>
            <c:trendlineType val="log"/>
            <c:dispRSqr val="0"/>
            <c:dispEq val="0"/>
          </c:trendline>
          <c:cat>
            <c:numRef>
              <c:f>predgbm_bath_analysis!$AM$2:$AM$22</c:f>
              <c:numCache>
                <c:formatCode>General</c:formatCode>
                <c:ptCount val="2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</c:numCache>
            </c:numRef>
          </c:cat>
          <c:val>
            <c:numRef>
              <c:f>predgbm_bath_analysis!$AS$2:$AS$22</c:f>
              <c:numCache>
                <c:formatCode>General</c:formatCode>
                <c:ptCount val="21"/>
                <c:pt idx="0">
                  <c:v>0</c:v>
                </c:pt>
                <c:pt idx="1">
                  <c:v>298.18379178222193</c:v>
                </c:pt>
                <c:pt idx="2">
                  <c:v>149.09189589111097</c:v>
                </c:pt>
                <c:pt idx="3">
                  <c:v>99.394597260740639</c:v>
                </c:pt>
                <c:pt idx="4">
                  <c:v>74.545947945555483</c:v>
                </c:pt>
                <c:pt idx="5">
                  <c:v>137.22714289122248</c:v>
                </c:pt>
                <c:pt idx="6">
                  <c:v>114.35595240935207</c:v>
                </c:pt>
                <c:pt idx="7">
                  <c:v>98.019387779444628</c:v>
                </c:pt>
                <c:pt idx="8">
                  <c:v>112.18488051218043</c:v>
                </c:pt>
                <c:pt idx="9">
                  <c:v>99.719893788604821</c:v>
                </c:pt>
                <c:pt idx="10">
                  <c:v>89.747904409744336</c:v>
                </c:pt>
                <c:pt idx="11">
                  <c:v>81.589004008858481</c:v>
                </c:pt>
                <c:pt idx="12">
                  <c:v>74.789920341453609</c:v>
                </c:pt>
                <c:pt idx="13">
                  <c:v>69.036849545957182</c:v>
                </c:pt>
                <c:pt idx="14">
                  <c:v>64.105646006960242</c:v>
                </c:pt>
                <c:pt idx="15">
                  <c:v>59.831936273162889</c:v>
                </c:pt>
                <c:pt idx="16">
                  <c:v>56.092440256090214</c:v>
                </c:pt>
                <c:pt idx="17">
                  <c:v>77.830707220901999</c:v>
                </c:pt>
                <c:pt idx="18">
                  <c:v>73.506779041963</c:v>
                </c:pt>
                <c:pt idx="19">
                  <c:v>69.63800119764916</c:v>
                </c:pt>
                <c:pt idx="20">
                  <c:v>66.156101137766711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A7-4FD2-9DBE-A8375CA7FD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18469087"/>
        <c:axId val="1421346239"/>
        <c:extLst>
          <c:ext xmlns:c15="http://schemas.microsoft.com/office/drawing/2012/chart" uri="{02D57815-91ED-43cb-92C2-25804820EDAC}">
            <c15:filteredBarSeries>
              <c15:ser>
                <c:idx val="0"/>
                <c:order val="1"/>
                <c:tx>
                  <c:strRef>
                    <c:extLst>
                      <c:ext uri="{02D57815-91ED-43cb-92C2-25804820EDAC}">
                        <c15:formulaRef>
                          <c15:sqref>predgbm_bath_analysis!$AQ$1</c15:sqref>
                        </c15:formulaRef>
                      </c:ext>
                    </c:extLst>
                    <c:strCache>
                      <c:ptCount val="1"/>
                      <c:pt idx="0">
                        <c:v>Cost_to_build_new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predgbm_bath_analysis!$AM$2:$AM$22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0</c:v>
                      </c:pt>
                      <c:pt idx="1">
                        <c:v>10</c:v>
                      </c:pt>
                      <c:pt idx="2">
                        <c:v>20</c:v>
                      </c:pt>
                      <c:pt idx="3">
                        <c:v>30</c:v>
                      </c:pt>
                      <c:pt idx="4">
                        <c:v>40</c:v>
                      </c:pt>
                      <c:pt idx="5">
                        <c:v>50</c:v>
                      </c:pt>
                      <c:pt idx="6">
                        <c:v>60</c:v>
                      </c:pt>
                      <c:pt idx="7">
                        <c:v>70</c:v>
                      </c:pt>
                      <c:pt idx="8">
                        <c:v>80</c:v>
                      </c:pt>
                      <c:pt idx="9">
                        <c:v>90</c:v>
                      </c:pt>
                      <c:pt idx="10">
                        <c:v>100</c:v>
                      </c:pt>
                      <c:pt idx="11">
                        <c:v>110</c:v>
                      </c:pt>
                      <c:pt idx="12">
                        <c:v>120</c:v>
                      </c:pt>
                      <c:pt idx="13">
                        <c:v>130</c:v>
                      </c:pt>
                      <c:pt idx="14">
                        <c:v>140</c:v>
                      </c:pt>
                      <c:pt idx="15">
                        <c:v>150</c:v>
                      </c:pt>
                      <c:pt idx="16">
                        <c:v>160</c:v>
                      </c:pt>
                      <c:pt idx="17">
                        <c:v>170</c:v>
                      </c:pt>
                      <c:pt idx="18">
                        <c:v>180</c:v>
                      </c:pt>
                      <c:pt idx="19">
                        <c:v>190</c:v>
                      </c:pt>
                      <c:pt idx="20">
                        <c:v>200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predgbm_bath_analysis!$AQ$2:$AQ$22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0</c:v>
                      </c:pt>
                      <c:pt idx="1">
                        <c:v>1800</c:v>
                      </c:pt>
                      <c:pt idx="2">
                        <c:v>3600</c:v>
                      </c:pt>
                      <c:pt idx="3">
                        <c:v>5400</c:v>
                      </c:pt>
                      <c:pt idx="4">
                        <c:v>7200</c:v>
                      </c:pt>
                      <c:pt idx="5">
                        <c:v>9000</c:v>
                      </c:pt>
                      <c:pt idx="6">
                        <c:v>10800</c:v>
                      </c:pt>
                      <c:pt idx="7">
                        <c:v>12600</c:v>
                      </c:pt>
                      <c:pt idx="8">
                        <c:v>14400</c:v>
                      </c:pt>
                      <c:pt idx="9">
                        <c:v>16200</c:v>
                      </c:pt>
                      <c:pt idx="10">
                        <c:v>18000</c:v>
                      </c:pt>
                      <c:pt idx="11">
                        <c:v>19800</c:v>
                      </c:pt>
                      <c:pt idx="12">
                        <c:v>21600</c:v>
                      </c:pt>
                      <c:pt idx="13">
                        <c:v>23400</c:v>
                      </c:pt>
                      <c:pt idx="14">
                        <c:v>25200</c:v>
                      </c:pt>
                      <c:pt idx="15">
                        <c:v>27000</c:v>
                      </c:pt>
                      <c:pt idx="16">
                        <c:v>28800</c:v>
                      </c:pt>
                      <c:pt idx="17">
                        <c:v>30600</c:v>
                      </c:pt>
                      <c:pt idx="18">
                        <c:v>32400</c:v>
                      </c:pt>
                      <c:pt idx="19">
                        <c:v>34200</c:v>
                      </c:pt>
                      <c:pt idx="20">
                        <c:v>36000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9A7-4FD2-9DBE-A8375CA7FDB8}"/>
                  </c:ext>
                </c:extLst>
              </c15:ser>
            </c15:filteredBarSeries>
            <c15:filteredBa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predgbm_bath_analysis!$AR$1</c15:sqref>
                        </c15:formulaRef>
                      </c:ext>
                    </c:extLst>
                    <c:strCache>
                      <c:ptCount val="1"/>
                      <c:pt idx="0">
                        <c:v>pred_avm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predgbm_bath_analysis!$AR$2:$AR$22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458567.30825207999</c:v>
                      </c:pt>
                      <c:pt idx="1">
                        <c:v>458567.30825207999</c:v>
                      </c:pt>
                      <c:pt idx="2">
                        <c:v>458567.30825207999</c:v>
                      </c:pt>
                      <c:pt idx="3">
                        <c:v>458567.30825207999</c:v>
                      </c:pt>
                      <c:pt idx="4">
                        <c:v>458567.30825207999</c:v>
                      </c:pt>
                      <c:pt idx="5">
                        <c:v>465550.44286021002</c:v>
                      </c:pt>
                      <c:pt idx="6">
                        <c:v>465550.44286021002</c:v>
                      </c:pt>
                      <c:pt idx="7">
                        <c:v>465550.44286021002</c:v>
                      </c:pt>
                      <c:pt idx="8">
                        <c:v>469354.62279375398</c:v>
                      </c:pt>
                      <c:pt idx="9">
                        <c:v>469354.62279375398</c:v>
                      </c:pt>
                      <c:pt idx="10">
                        <c:v>469354.62279375398</c:v>
                      </c:pt>
                      <c:pt idx="11">
                        <c:v>469354.62279375398</c:v>
                      </c:pt>
                      <c:pt idx="12">
                        <c:v>469354.62279375398</c:v>
                      </c:pt>
                      <c:pt idx="13">
                        <c:v>469354.62279375398</c:v>
                      </c:pt>
                      <c:pt idx="14">
                        <c:v>469354.62279375398</c:v>
                      </c:pt>
                      <c:pt idx="15">
                        <c:v>469354.62279375398</c:v>
                      </c:pt>
                      <c:pt idx="16">
                        <c:v>469354.62279375398</c:v>
                      </c:pt>
                      <c:pt idx="17">
                        <c:v>477016.19640959601</c:v>
                      </c:pt>
                      <c:pt idx="18">
                        <c:v>477016.19640959601</c:v>
                      </c:pt>
                      <c:pt idx="19">
                        <c:v>477016.19640959601</c:v>
                      </c:pt>
                      <c:pt idx="20">
                        <c:v>477016.19640959601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9A7-4FD2-9DBE-A8375CA7FDB8}"/>
                  </c:ext>
                </c:extLst>
              </c15:ser>
            </c15:filteredBarSeries>
          </c:ext>
        </c:extLst>
      </c:barChart>
      <c:catAx>
        <c:axId val="14184690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21346239"/>
        <c:crosses val="autoZero"/>
        <c:auto val="0"/>
        <c:lblAlgn val="ctr"/>
        <c:lblOffset val="100"/>
        <c:noMultiLvlLbl val="0"/>
      </c:catAx>
      <c:valAx>
        <c:axId val="1421346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AVM Change/ Cost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469087"/>
        <c:crossesAt val="1"/>
        <c:crossBetween val="between"/>
      </c:valAx>
    </c:plotArea>
    <c:legend>
      <c:legendPos val="b"/>
      <c:layout>
        <c:manualLayout>
          <c:xMode val="edge"/>
          <c:yMode val="edge"/>
          <c:x val="0.40058198910703174"/>
          <c:y val="0.19926933089032142"/>
          <c:w val="0.57586090398494005"/>
          <c:h val="7.04230165369911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predgbm_bath_analysis!$AR$1</c:f>
              <c:strCache>
                <c:ptCount val="1"/>
                <c:pt idx="0">
                  <c:v>pred_avm</c:v>
                </c:pt>
              </c:strCache>
            </c:strRef>
          </c:tx>
          <c:spPr>
            <a:ln w="28575" cap="rnd">
              <a:solidFill>
                <a:srgbClr val="6FBEB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FBEBE"/>
              </a:solidFill>
              <a:ln w="9525">
                <a:solidFill>
                  <a:srgbClr val="6FBEBE"/>
                </a:solidFill>
              </a:ln>
              <a:effectLst/>
            </c:spPr>
          </c:marker>
          <c:val>
            <c:numRef>
              <c:f>predgbm_bath_analysis!$AR$2:$AR$22</c:f>
              <c:numCache>
                <c:formatCode>General</c:formatCode>
                <c:ptCount val="21"/>
                <c:pt idx="0">
                  <c:v>458567.30825207999</c:v>
                </c:pt>
                <c:pt idx="1">
                  <c:v>458567.30825207999</c:v>
                </c:pt>
                <c:pt idx="2">
                  <c:v>458567.30825207999</c:v>
                </c:pt>
                <c:pt idx="3">
                  <c:v>458567.30825207999</c:v>
                </c:pt>
                <c:pt idx="4">
                  <c:v>458567.30825207999</c:v>
                </c:pt>
                <c:pt idx="5">
                  <c:v>465550.44286021002</c:v>
                </c:pt>
                <c:pt idx="6">
                  <c:v>465550.44286021002</c:v>
                </c:pt>
                <c:pt idx="7">
                  <c:v>465550.44286021002</c:v>
                </c:pt>
                <c:pt idx="8">
                  <c:v>469354.62279375398</c:v>
                </c:pt>
                <c:pt idx="9">
                  <c:v>469354.62279375398</c:v>
                </c:pt>
                <c:pt idx="10">
                  <c:v>469354.62279375398</c:v>
                </c:pt>
                <c:pt idx="11">
                  <c:v>469354.62279375398</c:v>
                </c:pt>
                <c:pt idx="12">
                  <c:v>469354.62279375398</c:v>
                </c:pt>
                <c:pt idx="13">
                  <c:v>469354.62279375398</c:v>
                </c:pt>
                <c:pt idx="14">
                  <c:v>469354.62279375398</c:v>
                </c:pt>
                <c:pt idx="15">
                  <c:v>469354.62279375398</c:v>
                </c:pt>
                <c:pt idx="16">
                  <c:v>469354.62279375398</c:v>
                </c:pt>
                <c:pt idx="17">
                  <c:v>477016.19640959601</c:v>
                </c:pt>
                <c:pt idx="18">
                  <c:v>477016.19640959601</c:v>
                </c:pt>
                <c:pt idx="19">
                  <c:v>477016.19640959601</c:v>
                </c:pt>
                <c:pt idx="20">
                  <c:v>477016.19640959601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0C-4DAE-BAB4-E6E7D29FDE73}"/>
            </c:ext>
          </c:extLst>
        </c:ser>
        <c:ser>
          <c:idx val="2"/>
          <c:order val="2"/>
          <c:tx>
            <c:strRef>
              <c:f>predgbm_bath_analysis!$AI$1</c:f>
              <c:strCache>
                <c:ptCount val="1"/>
                <c:pt idx="0">
                  <c:v>avm_value_amount (current)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predgbm_bath_analysis!$AI$2:$AI$22</c:f>
              <c:numCache>
                <c:formatCode>General</c:formatCode>
                <c:ptCount val="21"/>
                <c:pt idx="0">
                  <c:v>453200</c:v>
                </c:pt>
                <c:pt idx="1">
                  <c:v>453200</c:v>
                </c:pt>
                <c:pt idx="2">
                  <c:v>453200</c:v>
                </c:pt>
                <c:pt idx="3">
                  <c:v>453200</c:v>
                </c:pt>
                <c:pt idx="4">
                  <c:v>453200</c:v>
                </c:pt>
                <c:pt idx="5">
                  <c:v>453200</c:v>
                </c:pt>
                <c:pt idx="6">
                  <c:v>453200</c:v>
                </c:pt>
                <c:pt idx="7">
                  <c:v>453200</c:v>
                </c:pt>
                <c:pt idx="8">
                  <c:v>453200</c:v>
                </c:pt>
                <c:pt idx="9">
                  <c:v>453200</c:v>
                </c:pt>
                <c:pt idx="10">
                  <c:v>453200</c:v>
                </c:pt>
                <c:pt idx="11">
                  <c:v>453200</c:v>
                </c:pt>
                <c:pt idx="12">
                  <c:v>453200</c:v>
                </c:pt>
                <c:pt idx="13">
                  <c:v>453200</c:v>
                </c:pt>
                <c:pt idx="14">
                  <c:v>453200</c:v>
                </c:pt>
                <c:pt idx="15">
                  <c:v>453200</c:v>
                </c:pt>
                <c:pt idx="16">
                  <c:v>453200</c:v>
                </c:pt>
                <c:pt idx="17">
                  <c:v>453200</c:v>
                </c:pt>
                <c:pt idx="18">
                  <c:v>453200</c:v>
                </c:pt>
                <c:pt idx="19">
                  <c:v>453200</c:v>
                </c:pt>
                <c:pt idx="20">
                  <c:v>453200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0C-4DAE-BAB4-E6E7D29F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8469087"/>
        <c:axId val="1421346239"/>
      </c:lineChart>
      <c:lineChart>
        <c:grouping val="standard"/>
        <c:varyColors val="0"/>
        <c:ser>
          <c:idx val="0"/>
          <c:order val="0"/>
          <c:tx>
            <c:strRef>
              <c:f>predgbm_bath_analysis!$AQ$1</c:f>
              <c:strCache>
                <c:ptCount val="1"/>
                <c:pt idx="0">
                  <c:v>Cost_to_build_new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predgbm_bath_analysis!$AM$2:$AM$22</c:f>
              <c:numCache>
                <c:formatCode>General</c:formatCode>
                <c:ptCount val="2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</c:numCache>
            </c:numRef>
          </c:cat>
          <c:val>
            <c:numRef>
              <c:f>predgbm_bath_analysis!$AQ$2:$AQ$22</c:f>
              <c:numCache>
                <c:formatCode>General</c:formatCode>
                <c:ptCount val="21"/>
                <c:pt idx="0">
                  <c:v>0</c:v>
                </c:pt>
                <c:pt idx="1">
                  <c:v>1800</c:v>
                </c:pt>
                <c:pt idx="2">
                  <c:v>3600</c:v>
                </c:pt>
                <c:pt idx="3">
                  <c:v>5400</c:v>
                </c:pt>
                <c:pt idx="4">
                  <c:v>7200</c:v>
                </c:pt>
                <c:pt idx="5">
                  <c:v>9000</c:v>
                </c:pt>
                <c:pt idx="6">
                  <c:v>10800</c:v>
                </c:pt>
                <c:pt idx="7">
                  <c:v>12600</c:v>
                </c:pt>
                <c:pt idx="8">
                  <c:v>14400</c:v>
                </c:pt>
                <c:pt idx="9">
                  <c:v>16200</c:v>
                </c:pt>
                <c:pt idx="10">
                  <c:v>18000</c:v>
                </c:pt>
                <c:pt idx="11">
                  <c:v>19800</c:v>
                </c:pt>
                <c:pt idx="12">
                  <c:v>21600</c:v>
                </c:pt>
                <c:pt idx="13">
                  <c:v>23400</c:v>
                </c:pt>
                <c:pt idx="14">
                  <c:v>25200</c:v>
                </c:pt>
                <c:pt idx="15">
                  <c:v>27000</c:v>
                </c:pt>
                <c:pt idx="16">
                  <c:v>28800</c:v>
                </c:pt>
                <c:pt idx="17">
                  <c:v>30600</c:v>
                </c:pt>
                <c:pt idx="18">
                  <c:v>32400</c:v>
                </c:pt>
                <c:pt idx="19">
                  <c:v>34200</c:v>
                </c:pt>
                <c:pt idx="20">
                  <c:v>36000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0C-4DAE-BAB4-E6E7D29F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3217231"/>
        <c:axId val="1416014927"/>
      </c:lineChart>
      <c:catAx>
        <c:axId val="1418469087"/>
        <c:scaling>
          <c:orientation val="minMax"/>
        </c:scaling>
        <c:delete val="1"/>
        <c:axPos val="b"/>
        <c:majorTickMark val="none"/>
        <c:minorTickMark val="none"/>
        <c:tickLblPos val="nextTo"/>
        <c:crossAx val="1421346239"/>
        <c:crosses val="autoZero"/>
        <c:auto val="0"/>
        <c:lblAlgn val="ctr"/>
        <c:lblOffset val="100"/>
        <c:noMultiLvlLbl val="0"/>
      </c:catAx>
      <c:valAx>
        <c:axId val="1421346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Predicted AVM $</a:t>
                </a:r>
              </a:p>
            </c:rich>
          </c:tx>
          <c:layout>
            <c:manualLayout>
              <c:xMode val="edge"/>
              <c:yMode val="edge"/>
              <c:x val="5.6946489936180657E-2"/>
              <c:y val="0.52695517077533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469087"/>
        <c:crossesAt val="1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41601492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Cost to build new $</a:t>
                </a:r>
              </a:p>
            </c:rich>
          </c:tx>
          <c:layout>
            <c:manualLayout>
              <c:xMode val="edge"/>
              <c:yMode val="edge"/>
              <c:x val="0.91319579897873593"/>
              <c:y val="0.52330346821379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217231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413217231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Sq. Ft. Addition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014927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2F2F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013835940190732E-2"/>
          <c:y val="3.6393713813068655E-2"/>
          <c:w val="0.90839491217443968"/>
          <c:h val="0.851529799469855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predgbm_bedbath!$AT$1</c:f>
              <c:strCache>
                <c:ptCount val="1"/>
                <c:pt idx="0">
                  <c:v>AVM Change / Cost %</c:v>
                </c:pt>
              </c:strCache>
            </c:strRef>
          </c:tx>
          <c:spPr>
            <a:solidFill>
              <a:srgbClr val="6FBEBE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EB8A5E"/>
                </a:solidFill>
                <a:prstDash val="dash"/>
              </a:ln>
              <a:effectLst/>
            </c:spPr>
            <c:trendlineType val="log"/>
            <c:dispRSqr val="0"/>
            <c:dispEq val="0"/>
          </c:trendline>
          <c:val>
            <c:numRef>
              <c:f>predgbm_bedbath!$AT$2:$AT$402</c:f>
              <c:numCache>
                <c:formatCode>General</c:formatCode>
                <c:ptCount val="401"/>
                <c:pt idx="0">
                  <c:v>0</c:v>
                </c:pt>
                <c:pt idx="1">
                  <c:v>85.195369080634833</c:v>
                </c:pt>
                <c:pt idx="2">
                  <c:v>66.263064840493755</c:v>
                </c:pt>
                <c:pt idx="3">
                  <c:v>124.75194808292953</c:v>
                </c:pt>
                <c:pt idx="4">
                  <c:v>105.55934068555575</c:v>
                </c:pt>
                <c:pt idx="5">
                  <c:v>91.484761927481657</c:v>
                </c:pt>
                <c:pt idx="6">
                  <c:v>105.58576989381687</c:v>
                </c:pt>
                <c:pt idx="7">
                  <c:v>94.471478326046665</c:v>
                </c:pt>
                <c:pt idx="8">
                  <c:v>85.47419467594699</c:v>
                </c:pt>
                <c:pt idx="9">
                  <c:v>78.041656008473339</c:v>
                </c:pt>
                <c:pt idx="10">
                  <c:v>71.798323527795475</c:v>
                </c:pt>
                <c:pt idx="11">
                  <c:v>66.479929192403219</c:v>
                </c:pt>
                <c:pt idx="12">
                  <c:v>61.895106489478856</c:v>
                </c:pt>
                <c:pt idx="13">
                  <c:v>57.90187381273828</c:v>
                </c:pt>
                <c:pt idx="14">
                  <c:v>80.189213500323277</c:v>
                </c:pt>
                <c:pt idx="15">
                  <c:v>75.606972728876229</c:v>
                </c:pt>
                <c:pt idx="16">
                  <c:v>71.520109338126161</c:v>
                </c:pt>
                <c:pt idx="17">
                  <c:v>67.85241142335046</c:v>
                </c:pt>
                <c:pt idx="18">
                  <c:v>64.542537695382151</c:v>
                </c:pt>
                <c:pt idx="19">
                  <c:v>74.094792572648629</c:v>
                </c:pt>
                <c:pt idx="20">
                  <c:v>70.801690680530911</c:v>
                </c:pt>
                <c:pt idx="21">
                  <c:v>114.35595240935207</c:v>
                </c:pt>
                <c:pt idx="22">
                  <c:v>98.019387779444628</c:v>
                </c:pt>
                <c:pt idx="23">
                  <c:v>112.18488051218043</c:v>
                </c:pt>
                <c:pt idx="24">
                  <c:v>99.719893788604821</c:v>
                </c:pt>
                <c:pt idx="25">
                  <c:v>89.747904409744336</c:v>
                </c:pt>
                <c:pt idx="26">
                  <c:v>81.589004008858481</c:v>
                </c:pt>
                <c:pt idx="27">
                  <c:v>74.789920341453609</c:v>
                </c:pt>
                <c:pt idx="28">
                  <c:v>69.036849545957182</c:v>
                </c:pt>
                <c:pt idx="29">
                  <c:v>64.105646006960242</c:v>
                </c:pt>
                <c:pt idx="30">
                  <c:v>59.831936273162889</c:v>
                </c:pt>
                <c:pt idx="31">
                  <c:v>56.092440256090214</c:v>
                </c:pt>
                <c:pt idx="32">
                  <c:v>77.830707220901999</c:v>
                </c:pt>
                <c:pt idx="33">
                  <c:v>73.506779041963</c:v>
                </c:pt>
                <c:pt idx="34">
                  <c:v>69.63800119764916</c:v>
                </c:pt>
                <c:pt idx="35">
                  <c:v>66.156101137766711</c:v>
                </c:pt>
                <c:pt idx="36">
                  <c:v>75.85895430056884</c:v>
                </c:pt>
                <c:pt idx="37">
                  <c:v>72.410820014179336</c:v>
                </c:pt>
                <c:pt idx="38">
                  <c:v>69.262523491823714</c:v>
                </c:pt>
                <c:pt idx="39">
                  <c:v>66.376585012997722</c:v>
                </c:pt>
                <c:pt idx="40">
                  <c:v>75.698125179002275</c:v>
                </c:pt>
                <c:pt idx="41">
                  <c:v>105.58576989381687</c:v>
                </c:pt>
                <c:pt idx="42">
                  <c:v>94.471478326046665</c:v>
                </c:pt>
                <c:pt idx="43">
                  <c:v>85.47419467594699</c:v>
                </c:pt>
                <c:pt idx="44">
                  <c:v>78.041656008473339</c:v>
                </c:pt>
                <c:pt idx="45">
                  <c:v>71.798323527795475</c:v>
                </c:pt>
                <c:pt idx="46">
                  <c:v>66.479929192403219</c:v>
                </c:pt>
                <c:pt idx="47">
                  <c:v>61.895106489478856</c:v>
                </c:pt>
                <c:pt idx="48">
                  <c:v>57.90187381273828</c:v>
                </c:pt>
                <c:pt idx="49">
                  <c:v>80.189213500323277</c:v>
                </c:pt>
                <c:pt idx="50">
                  <c:v>75.606972728876229</c:v>
                </c:pt>
                <c:pt idx="51">
                  <c:v>71.520109338126161</c:v>
                </c:pt>
                <c:pt idx="52">
                  <c:v>67.85241142335046</c:v>
                </c:pt>
                <c:pt idx="53">
                  <c:v>64.542537695382151</c:v>
                </c:pt>
                <c:pt idx="54">
                  <c:v>74.094792572648629</c:v>
                </c:pt>
                <c:pt idx="55">
                  <c:v>70.801690680530911</c:v>
                </c:pt>
                <c:pt idx="56">
                  <c:v>67.788852779231718</c:v>
                </c:pt>
                <c:pt idx="57">
                  <c:v>65.021960829058997</c:v>
                </c:pt>
                <c:pt idx="58">
                  <c:v>74.213848214708108</c:v>
                </c:pt>
                <c:pt idx="59">
                  <c:v>71.413325640568175</c:v>
                </c:pt>
                <c:pt idx="60">
                  <c:v>68.816477435456605</c:v>
                </c:pt>
                <c:pt idx="61">
                  <c:v>81.589004008858481</c:v>
                </c:pt>
                <c:pt idx="62">
                  <c:v>74.789920341453609</c:v>
                </c:pt>
                <c:pt idx="63">
                  <c:v>69.036849545957182</c:v>
                </c:pt>
                <c:pt idx="64">
                  <c:v>64.105646006960242</c:v>
                </c:pt>
                <c:pt idx="65">
                  <c:v>59.831936273162889</c:v>
                </c:pt>
                <c:pt idx="66">
                  <c:v>56.092440256090214</c:v>
                </c:pt>
                <c:pt idx="67">
                  <c:v>77.830707220901999</c:v>
                </c:pt>
                <c:pt idx="68">
                  <c:v>73.506779041963</c:v>
                </c:pt>
                <c:pt idx="69">
                  <c:v>69.63800119764916</c:v>
                </c:pt>
                <c:pt idx="70">
                  <c:v>66.156101137766711</c:v>
                </c:pt>
                <c:pt idx="71">
                  <c:v>75.85895430056884</c:v>
                </c:pt>
                <c:pt idx="72">
                  <c:v>72.410820014179336</c:v>
                </c:pt>
                <c:pt idx="73">
                  <c:v>69.262523491823714</c:v>
                </c:pt>
                <c:pt idx="74">
                  <c:v>66.376585012997722</c:v>
                </c:pt>
                <c:pt idx="75">
                  <c:v>75.698125179002275</c:v>
                </c:pt>
                <c:pt idx="76">
                  <c:v>72.786658825963713</c:v>
                </c:pt>
                <c:pt idx="77">
                  <c:v>70.090856647224328</c:v>
                </c:pt>
                <c:pt idx="78">
                  <c:v>67.587611766966305</c:v>
                </c:pt>
                <c:pt idx="79">
                  <c:v>65.257004464657129</c:v>
                </c:pt>
                <c:pt idx="80">
                  <c:v>63.081770982501894</c:v>
                </c:pt>
                <c:pt idx="81">
                  <c:v>66.479929192403219</c:v>
                </c:pt>
                <c:pt idx="82">
                  <c:v>61.895106489478856</c:v>
                </c:pt>
                <c:pt idx="83">
                  <c:v>57.90187381273828</c:v>
                </c:pt>
                <c:pt idx="84">
                  <c:v>80.189213500323277</c:v>
                </c:pt>
                <c:pt idx="85">
                  <c:v>75.606972728876229</c:v>
                </c:pt>
                <c:pt idx="86">
                  <c:v>71.520109338126161</c:v>
                </c:pt>
                <c:pt idx="87">
                  <c:v>67.85241142335046</c:v>
                </c:pt>
                <c:pt idx="88">
                  <c:v>64.542537695382151</c:v>
                </c:pt>
                <c:pt idx="89">
                  <c:v>74.094792572648629</c:v>
                </c:pt>
                <c:pt idx="90">
                  <c:v>70.801690680530911</c:v>
                </c:pt>
                <c:pt idx="91">
                  <c:v>67.788852779231718</c:v>
                </c:pt>
                <c:pt idx="92">
                  <c:v>65.021960829058997</c:v>
                </c:pt>
                <c:pt idx="93">
                  <c:v>74.213848214708108</c:v>
                </c:pt>
                <c:pt idx="94">
                  <c:v>71.413325640568175</c:v>
                </c:pt>
                <c:pt idx="95">
                  <c:v>68.816477435456605</c:v>
                </c:pt>
                <c:pt idx="96">
                  <c:v>66.401864192107254</c:v>
                </c:pt>
                <c:pt idx="97">
                  <c:v>64.150953541527343</c:v>
                </c:pt>
                <c:pt idx="98">
                  <c:v>62.047643589346123</c:v>
                </c:pt>
                <c:pt idx="99">
                  <c:v>60.077877126192277</c:v>
                </c:pt>
                <c:pt idx="100">
                  <c:v>58.229327060770977</c:v>
                </c:pt>
                <c:pt idx="101">
                  <c:v>56.092440256090214</c:v>
                </c:pt>
                <c:pt idx="102">
                  <c:v>77.830707220901999</c:v>
                </c:pt>
                <c:pt idx="103">
                  <c:v>73.506779041963</c:v>
                </c:pt>
                <c:pt idx="104">
                  <c:v>69.63800119764916</c:v>
                </c:pt>
                <c:pt idx="105">
                  <c:v>66.156101137766711</c:v>
                </c:pt>
                <c:pt idx="106">
                  <c:v>75.85895430056884</c:v>
                </c:pt>
                <c:pt idx="107">
                  <c:v>72.410820014179336</c:v>
                </c:pt>
                <c:pt idx="108">
                  <c:v>69.262523491823714</c:v>
                </c:pt>
                <c:pt idx="109">
                  <c:v>66.376585012997722</c:v>
                </c:pt>
                <c:pt idx="110">
                  <c:v>75.698125179002275</c:v>
                </c:pt>
                <c:pt idx="111">
                  <c:v>72.786658825963713</c:v>
                </c:pt>
                <c:pt idx="112">
                  <c:v>70.090856647224328</c:v>
                </c:pt>
                <c:pt idx="113">
                  <c:v>67.587611766966305</c:v>
                </c:pt>
                <c:pt idx="114">
                  <c:v>65.257004464657129</c:v>
                </c:pt>
                <c:pt idx="115">
                  <c:v>63.081770982501894</c:v>
                </c:pt>
                <c:pt idx="116">
                  <c:v>61.046875144356669</c:v>
                </c:pt>
                <c:pt idx="117">
                  <c:v>59.139160296095525</c:v>
                </c:pt>
                <c:pt idx="118">
                  <c:v>57.347064529547175</c:v>
                </c:pt>
                <c:pt idx="119">
                  <c:v>62.439168475150282</c:v>
                </c:pt>
                <c:pt idx="120">
                  <c:v>60.655192233003127</c:v>
                </c:pt>
                <c:pt idx="121">
                  <c:v>71.520109338126161</c:v>
                </c:pt>
                <c:pt idx="122">
                  <c:v>67.85241142335046</c:v>
                </c:pt>
                <c:pt idx="123">
                  <c:v>64.542537695382151</c:v>
                </c:pt>
                <c:pt idx="124">
                  <c:v>74.094792572648629</c:v>
                </c:pt>
                <c:pt idx="125">
                  <c:v>70.801690680530911</c:v>
                </c:pt>
                <c:pt idx="126">
                  <c:v>67.788852779231718</c:v>
                </c:pt>
                <c:pt idx="127">
                  <c:v>65.021960829058997</c:v>
                </c:pt>
                <c:pt idx="128">
                  <c:v>74.213848214708108</c:v>
                </c:pt>
                <c:pt idx="129">
                  <c:v>71.413325640568175</c:v>
                </c:pt>
                <c:pt idx="130">
                  <c:v>68.816477435456605</c:v>
                </c:pt>
                <c:pt idx="131">
                  <c:v>66.401864192107254</c:v>
                </c:pt>
                <c:pt idx="132">
                  <c:v>64.150953541527343</c:v>
                </c:pt>
                <c:pt idx="133">
                  <c:v>62.047643589346123</c:v>
                </c:pt>
                <c:pt idx="134">
                  <c:v>60.077877126192277</c:v>
                </c:pt>
                <c:pt idx="135">
                  <c:v>58.229327060770977</c:v>
                </c:pt>
                <c:pt idx="136">
                  <c:v>63.37109636283909</c:v>
                </c:pt>
                <c:pt idx="137">
                  <c:v>61.534252990003175</c:v>
                </c:pt>
                <c:pt idx="138">
                  <c:v>59.800893750848154</c:v>
                </c:pt>
                <c:pt idx="139">
                  <c:v>58.162513100139989</c:v>
                </c:pt>
                <c:pt idx="140">
                  <c:v>56.611512750802923</c:v>
                </c:pt>
                <c:pt idx="141">
                  <c:v>75.85895430056884</c:v>
                </c:pt>
                <c:pt idx="142">
                  <c:v>72.410820014179336</c:v>
                </c:pt>
                <c:pt idx="143">
                  <c:v>69.262523491823714</c:v>
                </c:pt>
                <c:pt idx="144">
                  <c:v>66.376585012997722</c:v>
                </c:pt>
                <c:pt idx="145">
                  <c:v>75.698125179002275</c:v>
                </c:pt>
                <c:pt idx="146">
                  <c:v>72.786658825963713</c:v>
                </c:pt>
                <c:pt idx="147">
                  <c:v>70.090856647224328</c:v>
                </c:pt>
                <c:pt idx="148">
                  <c:v>67.587611766966305</c:v>
                </c:pt>
                <c:pt idx="149">
                  <c:v>65.257004464657129</c:v>
                </c:pt>
                <c:pt idx="150">
                  <c:v>63.081770982501894</c:v>
                </c:pt>
                <c:pt idx="151">
                  <c:v>61.046875144356669</c:v>
                </c:pt>
                <c:pt idx="152">
                  <c:v>59.139160296095525</c:v>
                </c:pt>
                <c:pt idx="153">
                  <c:v>57.347064529547175</c:v>
                </c:pt>
                <c:pt idx="154">
                  <c:v>62.439168475150282</c:v>
                </c:pt>
                <c:pt idx="155">
                  <c:v>60.655192233003127</c:v>
                </c:pt>
                <c:pt idx="156">
                  <c:v>58.970325782086377</c:v>
                </c:pt>
                <c:pt idx="157">
                  <c:v>57.376533193381341</c:v>
                </c:pt>
                <c:pt idx="158">
                  <c:v>55.866624425134461</c:v>
                </c:pt>
                <c:pt idx="159">
                  <c:v>54.434146875772036</c:v>
                </c:pt>
                <c:pt idx="160">
                  <c:v>53.073293203877739</c:v>
                </c:pt>
                <c:pt idx="161">
                  <c:v>67.788852779231718</c:v>
                </c:pt>
                <c:pt idx="162">
                  <c:v>65.021960829058997</c:v>
                </c:pt>
                <c:pt idx="163">
                  <c:v>74.213848214708108</c:v>
                </c:pt>
                <c:pt idx="164">
                  <c:v>71.413325640568175</c:v>
                </c:pt>
                <c:pt idx="165">
                  <c:v>68.816477435456605</c:v>
                </c:pt>
                <c:pt idx="166">
                  <c:v>66.401864192107254</c:v>
                </c:pt>
                <c:pt idx="167">
                  <c:v>64.150953541527343</c:v>
                </c:pt>
                <c:pt idx="168">
                  <c:v>62.047643589346123</c:v>
                </c:pt>
                <c:pt idx="169">
                  <c:v>60.077877126192277</c:v>
                </c:pt>
                <c:pt idx="170">
                  <c:v>58.229327060770977</c:v>
                </c:pt>
                <c:pt idx="171">
                  <c:v>63.37109636283909</c:v>
                </c:pt>
                <c:pt idx="172">
                  <c:v>61.534252990003175</c:v>
                </c:pt>
                <c:pt idx="173">
                  <c:v>59.800893750848154</c:v>
                </c:pt>
                <c:pt idx="174">
                  <c:v>58.162513100139989</c:v>
                </c:pt>
                <c:pt idx="175">
                  <c:v>56.611512750802923</c:v>
                </c:pt>
                <c:pt idx="176">
                  <c:v>55.141083848184664</c:v>
                </c:pt>
                <c:pt idx="177">
                  <c:v>53.745107041901505</c:v>
                </c:pt>
                <c:pt idx="178">
                  <c:v>52.418067361854554</c:v>
                </c:pt>
                <c:pt idx="179">
                  <c:v>51.154981401327937</c:v>
                </c:pt>
                <c:pt idx="180">
                  <c:v>49.951334780120227</c:v>
                </c:pt>
                <c:pt idx="181">
                  <c:v>72.786658825963713</c:v>
                </c:pt>
                <c:pt idx="182">
                  <c:v>70.090856647224328</c:v>
                </c:pt>
                <c:pt idx="183">
                  <c:v>67.587611766966305</c:v>
                </c:pt>
                <c:pt idx="184">
                  <c:v>65.257004464657129</c:v>
                </c:pt>
                <c:pt idx="185">
                  <c:v>63.081770982501894</c:v>
                </c:pt>
                <c:pt idx="186">
                  <c:v>61.046875144356669</c:v>
                </c:pt>
                <c:pt idx="187">
                  <c:v>59.139160296095525</c:v>
                </c:pt>
                <c:pt idx="188">
                  <c:v>57.347064529547175</c:v>
                </c:pt>
                <c:pt idx="189">
                  <c:v>62.439168475150282</c:v>
                </c:pt>
                <c:pt idx="190">
                  <c:v>60.655192233003127</c:v>
                </c:pt>
                <c:pt idx="191">
                  <c:v>58.970325782086377</c:v>
                </c:pt>
                <c:pt idx="192">
                  <c:v>57.376533193381341</c:v>
                </c:pt>
                <c:pt idx="193">
                  <c:v>55.866624425134461</c:v>
                </c:pt>
                <c:pt idx="194">
                  <c:v>54.434146875772036</c:v>
                </c:pt>
                <c:pt idx="195">
                  <c:v>53.073293203877739</c:v>
                </c:pt>
                <c:pt idx="196">
                  <c:v>51.778822637929501</c:v>
                </c:pt>
                <c:pt idx="197">
                  <c:v>50.54599352750261</c:v>
                </c:pt>
                <c:pt idx="198">
                  <c:v>49.370505305932781</c:v>
                </c:pt>
                <c:pt idx="199">
                  <c:v>48.248448367161579</c:v>
                </c:pt>
                <c:pt idx="200">
                  <c:v>47.176260625669102</c:v>
                </c:pt>
                <c:pt idx="201">
                  <c:v>66.401864192107254</c:v>
                </c:pt>
                <c:pt idx="202">
                  <c:v>64.150953541527343</c:v>
                </c:pt>
                <c:pt idx="203">
                  <c:v>62.047643589346123</c:v>
                </c:pt>
                <c:pt idx="204">
                  <c:v>60.077877126192277</c:v>
                </c:pt>
                <c:pt idx="205">
                  <c:v>58.229327060770977</c:v>
                </c:pt>
                <c:pt idx="206">
                  <c:v>63.37109636283909</c:v>
                </c:pt>
                <c:pt idx="207">
                  <c:v>61.534252990003175</c:v>
                </c:pt>
                <c:pt idx="208">
                  <c:v>59.800893750848154</c:v>
                </c:pt>
                <c:pt idx="209">
                  <c:v>58.162513100139989</c:v>
                </c:pt>
                <c:pt idx="210">
                  <c:v>56.611512750802923</c:v>
                </c:pt>
                <c:pt idx="211">
                  <c:v>55.141083848184664</c:v>
                </c:pt>
                <c:pt idx="212">
                  <c:v>53.745107041901505</c:v>
                </c:pt>
                <c:pt idx="213">
                  <c:v>52.418067361854554</c:v>
                </c:pt>
                <c:pt idx="214">
                  <c:v>51.154981401327937</c:v>
                </c:pt>
                <c:pt idx="215">
                  <c:v>49.951334780120227</c:v>
                </c:pt>
                <c:pt idx="216">
                  <c:v>48.803028233450796</c:v>
                </c:pt>
                <c:pt idx="217">
                  <c:v>47.706330969777738</c:v>
                </c:pt>
                <c:pt idx="218">
                  <c:v>46.657840179233176</c:v>
                </c:pt>
                <c:pt idx="219">
                  <c:v>45.654445766776547</c:v>
                </c:pt>
                <c:pt idx="220">
                  <c:v>44.693299540107567</c:v>
                </c:pt>
                <c:pt idx="221">
                  <c:v>61.046875144356669</c:v>
                </c:pt>
                <c:pt idx="222">
                  <c:v>59.139160296095525</c:v>
                </c:pt>
                <c:pt idx="223">
                  <c:v>57.347064529547175</c:v>
                </c:pt>
                <c:pt idx="224">
                  <c:v>62.439168475150282</c:v>
                </c:pt>
                <c:pt idx="225">
                  <c:v>60.655192233003127</c:v>
                </c:pt>
                <c:pt idx="226">
                  <c:v>58.970325782086377</c:v>
                </c:pt>
                <c:pt idx="227">
                  <c:v>57.376533193381341</c:v>
                </c:pt>
                <c:pt idx="228">
                  <c:v>55.866624425134461</c:v>
                </c:pt>
                <c:pt idx="229">
                  <c:v>54.434146875772036</c:v>
                </c:pt>
                <c:pt idx="230">
                  <c:v>53.073293203877739</c:v>
                </c:pt>
                <c:pt idx="231">
                  <c:v>51.778822637929501</c:v>
                </c:pt>
                <c:pt idx="232">
                  <c:v>50.54599352750261</c:v>
                </c:pt>
                <c:pt idx="233">
                  <c:v>49.370505305932781</c:v>
                </c:pt>
                <c:pt idx="234">
                  <c:v>48.248448367161579</c:v>
                </c:pt>
                <c:pt idx="235">
                  <c:v>47.176260625669102</c:v>
                </c:pt>
                <c:pt idx="236">
                  <c:v>46.150689742502379</c:v>
                </c:pt>
                <c:pt idx="237">
                  <c:v>45.168760173512972</c:v>
                </c:pt>
                <c:pt idx="238">
                  <c:v>44.227744336564783</c:v>
                </c:pt>
                <c:pt idx="239">
                  <c:v>43.325137309287946</c:v>
                </c:pt>
                <c:pt idx="240">
                  <c:v>42.458634563102187</c:v>
                </c:pt>
                <c:pt idx="241">
                  <c:v>63.37109636283909</c:v>
                </c:pt>
                <c:pt idx="242">
                  <c:v>61.534252990003175</c:v>
                </c:pt>
                <c:pt idx="243">
                  <c:v>59.800893750848154</c:v>
                </c:pt>
                <c:pt idx="244">
                  <c:v>58.162513100139989</c:v>
                </c:pt>
                <c:pt idx="245">
                  <c:v>56.611512750802923</c:v>
                </c:pt>
                <c:pt idx="246">
                  <c:v>55.141083848184664</c:v>
                </c:pt>
                <c:pt idx="247">
                  <c:v>53.745107041901505</c:v>
                </c:pt>
                <c:pt idx="248">
                  <c:v>52.418067361854554</c:v>
                </c:pt>
                <c:pt idx="249">
                  <c:v>51.154981401327937</c:v>
                </c:pt>
                <c:pt idx="250">
                  <c:v>49.951334780120227</c:v>
                </c:pt>
                <c:pt idx="251">
                  <c:v>48.803028233450796</c:v>
                </c:pt>
                <c:pt idx="252">
                  <c:v>47.706330969777738</c:v>
                </c:pt>
                <c:pt idx="253">
                  <c:v>46.657840179233176</c:v>
                </c:pt>
                <c:pt idx="254">
                  <c:v>45.654445766776547</c:v>
                </c:pt>
                <c:pt idx="255">
                  <c:v>44.693299540107567</c:v>
                </c:pt>
                <c:pt idx="256">
                  <c:v>43.771788209383701</c:v>
                </c:pt>
                <c:pt idx="257">
                  <c:v>42.887509659699184</c:v>
                </c:pt>
                <c:pt idx="258">
                  <c:v>42.038252042675438</c:v>
                </c:pt>
                <c:pt idx="259">
                  <c:v>41.22197530398271</c:v>
                </c:pt>
                <c:pt idx="260">
                  <c:v>40.436794822002085</c:v>
                </c:pt>
                <c:pt idx="261">
                  <c:v>58.970325782086377</c:v>
                </c:pt>
                <c:pt idx="262">
                  <c:v>57.376533193381341</c:v>
                </c:pt>
                <c:pt idx="263">
                  <c:v>55.866624425134461</c:v>
                </c:pt>
                <c:pt idx="264">
                  <c:v>54.434146875772036</c:v>
                </c:pt>
                <c:pt idx="265">
                  <c:v>53.073293203877739</c:v>
                </c:pt>
                <c:pt idx="266">
                  <c:v>51.778822637929501</c:v>
                </c:pt>
                <c:pt idx="267">
                  <c:v>50.54599352750261</c:v>
                </c:pt>
                <c:pt idx="268">
                  <c:v>49.370505305932781</c:v>
                </c:pt>
                <c:pt idx="269">
                  <c:v>48.248448367161579</c:v>
                </c:pt>
                <c:pt idx="270">
                  <c:v>47.176260625669102</c:v>
                </c:pt>
                <c:pt idx="271">
                  <c:v>46.150689742502379</c:v>
                </c:pt>
                <c:pt idx="272">
                  <c:v>45.168760173512972</c:v>
                </c:pt>
                <c:pt idx="273">
                  <c:v>44.227744336564783</c:v>
                </c:pt>
                <c:pt idx="274">
                  <c:v>43.325137309287946</c:v>
                </c:pt>
                <c:pt idx="275">
                  <c:v>42.458634563102187</c:v>
                </c:pt>
                <c:pt idx="276">
                  <c:v>41.62611231676685</c:v>
                </c:pt>
                <c:pt idx="277">
                  <c:v>40.825610156829029</c:v>
                </c:pt>
                <c:pt idx="278">
                  <c:v>40.055315625568106</c:v>
                </c:pt>
                <c:pt idx="279">
                  <c:v>39.313550521390916</c:v>
                </c:pt>
                <c:pt idx="280">
                  <c:v>38.598758693729266</c:v>
                </c:pt>
                <c:pt idx="281">
                  <c:v>55.141083848184664</c:v>
                </c:pt>
                <c:pt idx="282">
                  <c:v>53.745107041901505</c:v>
                </c:pt>
                <c:pt idx="283">
                  <c:v>52.418067361854554</c:v>
                </c:pt>
                <c:pt idx="284">
                  <c:v>51.154981401327937</c:v>
                </c:pt>
                <c:pt idx="285">
                  <c:v>49.951334780120227</c:v>
                </c:pt>
                <c:pt idx="286">
                  <c:v>48.803028233450796</c:v>
                </c:pt>
                <c:pt idx="287">
                  <c:v>47.706330969777738</c:v>
                </c:pt>
                <c:pt idx="288">
                  <c:v>46.657840179233176</c:v>
                </c:pt>
                <c:pt idx="289">
                  <c:v>45.654445766776547</c:v>
                </c:pt>
                <c:pt idx="290">
                  <c:v>44.693299540107567</c:v>
                </c:pt>
                <c:pt idx="291">
                  <c:v>43.771788209383701</c:v>
                </c:pt>
                <c:pt idx="292">
                  <c:v>42.887509659699184</c:v>
                </c:pt>
                <c:pt idx="293">
                  <c:v>42.038252042675438</c:v>
                </c:pt>
                <c:pt idx="294">
                  <c:v>41.22197530398271</c:v>
                </c:pt>
                <c:pt idx="295">
                  <c:v>40.436794822002085</c:v>
                </c:pt>
                <c:pt idx="296">
                  <c:v>39.680966881403918</c:v>
                </c:pt>
                <c:pt idx="297">
                  <c:v>38.952875745965315</c:v>
                </c:pt>
                <c:pt idx="298">
                  <c:v>38.251022128920894</c:v>
                </c:pt>
                <c:pt idx="299">
                  <c:v>37.574012887701052</c:v>
                </c:pt>
                <c:pt idx="300">
                  <c:v>42.143395108979696</c:v>
                </c:pt>
                <c:pt idx="301">
                  <c:v>51.778822637929501</c:v>
                </c:pt>
                <c:pt idx="302">
                  <c:v>50.54599352750261</c:v>
                </c:pt>
                <c:pt idx="303">
                  <c:v>49.370505305932781</c:v>
                </c:pt>
                <c:pt idx="304">
                  <c:v>48.248448367161579</c:v>
                </c:pt>
                <c:pt idx="305">
                  <c:v>47.176260625669102</c:v>
                </c:pt>
                <c:pt idx="306">
                  <c:v>46.150689742502379</c:v>
                </c:pt>
                <c:pt idx="307">
                  <c:v>45.168760173512972</c:v>
                </c:pt>
                <c:pt idx="308">
                  <c:v>44.227744336564783</c:v>
                </c:pt>
                <c:pt idx="309">
                  <c:v>43.325137309287946</c:v>
                </c:pt>
                <c:pt idx="310">
                  <c:v>42.458634563102187</c:v>
                </c:pt>
                <c:pt idx="311">
                  <c:v>41.62611231676685</c:v>
                </c:pt>
                <c:pt idx="312">
                  <c:v>40.825610156829029</c:v>
                </c:pt>
                <c:pt idx="313">
                  <c:v>40.055315625568106</c:v>
                </c:pt>
                <c:pt idx="314">
                  <c:v>39.313550521390916</c:v>
                </c:pt>
                <c:pt idx="315">
                  <c:v>38.598758693729266</c:v>
                </c:pt>
                <c:pt idx="316">
                  <c:v>37.909495145626956</c:v>
                </c:pt>
                <c:pt idx="317">
                  <c:v>37.244416283422972</c:v>
                </c:pt>
                <c:pt idx="318">
                  <c:v>41.780089978729876</c:v>
                </c:pt>
                <c:pt idx="319">
                  <c:v>41.071952860446316</c:v>
                </c:pt>
                <c:pt idx="320">
                  <c:v>40.387420312772214</c:v>
                </c:pt>
                <c:pt idx="321">
                  <c:v>48.803028233450796</c:v>
                </c:pt>
                <c:pt idx="322">
                  <c:v>47.706330969777738</c:v>
                </c:pt>
                <c:pt idx="323">
                  <c:v>46.657840179233176</c:v>
                </c:pt>
                <c:pt idx="324">
                  <c:v>45.654445766776547</c:v>
                </c:pt>
                <c:pt idx="325">
                  <c:v>44.693299540107567</c:v>
                </c:pt>
                <c:pt idx="326">
                  <c:v>43.771788209383701</c:v>
                </c:pt>
                <c:pt idx="327">
                  <c:v>42.887509659699184</c:v>
                </c:pt>
                <c:pt idx="328">
                  <c:v>42.038252042675438</c:v>
                </c:pt>
                <c:pt idx="329">
                  <c:v>41.22197530398271</c:v>
                </c:pt>
                <c:pt idx="330">
                  <c:v>40.436794822002085</c:v>
                </c:pt>
                <c:pt idx="331">
                  <c:v>39.680966881403918</c:v>
                </c:pt>
                <c:pt idx="332">
                  <c:v>38.952875745965315</c:v>
                </c:pt>
                <c:pt idx="333">
                  <c:v>38.251022128920894</c:v>
                </c:pt>
                <c:pt idx="334">
                  <c:v>37.574012887701052</c:v>
                </c:pt>
                <c:pt idx="335">
                  <c:v>42.143395108979696</c:v>
                </c:pt>
                <c:pt idx="336">
                  <c:v>41.422995192586882</c:v>
                </c:pt>
                <c:pt idx="337">
                  <c:v>40.726810399434164</c:v>
                </c:pt>
                <c:pt idx="338">
                  <c:v>40.053639979608803</c:v>
                </c:pt>
                <c:pt idx="339">
                  <c:v>39.402361280753375</c:v>
                </c:pt>
                <c:pt idx="340">
                  <c:v>38.771923500261323</c:v>
                </c:pt>
                <c:pt idx="341">
                  <c:v>46.150689742502379</c:v>
                </c:pt>
                <c:pt idx="342">
                  <c:v>45.168760173512972</c:v>
                </c:pt>
                <c:pt idx="343">
                  <c:v>44.227744336564783</c:v>
                </c:pt>
                <c:pt idx="344">
                  <c:v>43.325137309287946</c:v>
                </c:pt>
                <c:pt idx="345">
                  <c:v>42.458634563102187</c:v>
                </c:pt>
                <c:pt idx="346">
                  <c:v>41.62611231676685</c:v>
                </c:pt>
                <c:pt idx="347">
                  <c:v>40.825610156829029</c:v>
                </c:pt>
                <c:pt idx="348">
                  <c:v>40.055315625568106</c:v>
                </c:pt>
                <c:pt idx="349">
                  <c:v>39.313550521390916</c:v>
                </c:pt>
                <c:pt idx="350">
                  <c:v>38.598758693729266</c:v>
                </c:pt>
                <c:pt idx="351">
                  <c:v>37.909495145626956</c:v>
                </c:pt>
                <c:pt idx="352">
                  <c:v>37.244416283422972</c:v>
                </c:pt>
                <c:pt idx="353">
                  <c:v>41.780089978729876</c:v>
                </c:pt>
                <c:pt idx="354">
                  <c:v>41.071952860446316</c:v>
                </c:pt>
                <c:pt idx="355">
                  <c:v>40.387420312772214</c:v>
                </c:pt>
                <c:pt idx="356">
                  <c:v>39.725331455185781</c:v>
                </c:pt>
                <c:pt idx="357">
                  <c:v>39.084600302682787</c:v>
                </c:pt>
                <c:pt idx="358">
                  <c:v>38.464209821687824</c:v>
                </c:pt>
                <c:pt idx="359">
                  <c:v>37.863206543223946</c:v>
                </c:pt>
                <c:pt idx="360">
                  <c:v>37.280695673328196</c:v>
                </c:pt>
                <c:pt idx="361">
                  <c:v>43.771788209383701</c:v>
                </c:pt>
                <c:pt idx="362">
                  <c:v>42.887509659699184</c:v>
                </c:pt>
                <c:pt idx="363">
                  <c:v>42.038252042675438</c:v>
                </c:pt>
                <c:pt idx="364">
                  <c:v>41.22197530398271</c:v>
                </c:pt>
                <c:pt idx="365">
                  <c:v>40.436794822002085</c:v>
                </c:pt>
                <c:pt idx="366">
                  <c:v>39.680966881403918</c:v>
                </c:pt>
                <c:pt idx="367">
                  <c:v>38.952875745965315</c:v>
                </c:pt>
                <c:pt idx="368">
                  <c:v>38.251022128920894</c:v>
                </c:pt>
                <c:pt idx="369">
                  <c:v>37.574012887701052</c:v>
                </c:pt>
                <c:pt idx="370">
                  <c:v>42.143395108979696</c:v>
                </c:pt>
                <c:pt idx="371">
                  <c:v>41.422995192586882</c:v>
                </c:pt>
                <c:pt idx="372">
                  <c:v>40.726810399434164</c:v>
                </c:pt>
                <c:pt idx="373">
                  <c:v>40.053639979608803</c:v>
                </c:pt>
                <c:pt idx="374">
                  <c:v>39.402361280753375</c:v>
                </c:pt>
                <c:pt idx="375">
                  <c:v>38.771923500261323</c:v>
                </c:pt>
                <c:pt idx="376">
                  <c:v>38.161342027816261</c:v>
                </c:pt>
                <c:pt idx="377">
                  <c:v>37.56969331420671</c:v>
                </c:pt>
                <c:pt idx="378">
                  <c:v>36.996110210173022</c:v>
                </c:pt>
                <c:pt idx="379">
                  <c:v>36.439777725809513</c:v>
                </c:pt>
                <c:pt idx="380">
                  <c:v>35.899929166908635</c:v>
                </c:pt>
                <c:pt idx="381">
                  <c:v>41.62611231676685</c:v>
                </c:pt>
                <c:pt idx="382">
                  <c:v>40.825610156829029</c:v>
                </c:pt>
                <c:pt idx="383">
                  <c:v>40.055315625568106</c:v>
                </c:pt>
                <c:pt idx="384">
                  <c:v>39.313550521390916</c:v>
                </c:pt>
                <c:pt idx="385">
                  <c:v>38.598758693729266</c:v>
                </c:pt>
                <c:pt idx="386">
                  <c:v>37.909495145626956</c:v>
                </c:pt>
                <c:pt idx="387">
                  <c:v>37.244416283422972</c:v>
                </c:pt>
                <c:pt idx="388">
                  <c:v>41.780089978729876</c:v>
                </c:pt>
                <c:pt idx="389">
                  <c:v>41.071952860446316</c:v>
                </c:pt>
                <c:pt idx="390">
                  <c:v>40.387420312772214</c:v>
                </c:pt>
                <c:pt idx="391">
                  <c:v>39.725331455185781</c:v>
                </c:pt>
                <c:pt idx="392">
                  <c:v>39.084600302682787</c:v>
                </c:pt>
                <c:pt idx="393">
                  <c:v>38.464209821687824</c:v>
                </c:pt>
                <c:pt idx="394">
                  <c:v>37.863206543223946</c:v>
                </c:pt>
                <c:pt idx="395">
                  <c:v>37.280695673328196</c:v>
                </c:pt>
                <c:pt idx="396">
                  <c:v>36.71583664797474</c:v>
                </c:pt>
                <c:pt idx="397">
                  <c:v>36.167839086064667</c:v>
                </c:pt>
                <c:pt idx="398">
                  <c:v>35.635959099504895</c:v>
                </c:pt>
                <c:pt idx="399">
                  <c:v>35.119495924149753</c:v>
                </c:pt>
                <c:pt idx="400">
                  <c:v>34.617788839519037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0A-4161-A0EC-5A0855BAC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7498607"/>
        <c:axId val="1421354975"/>
      </c:barChart>
      <c:catAx>
        <c:axId val="14874986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21354975"/>
        <c:crosses val="autoZero"/>
        <c:auto val="1"/>
        <c:lblAlgn val="ctr"/>
        <c:lblOffset val="100"/>
        <c:noMultiLvlLbl val="0"/>
      </c:catAx>
      <c:valAx>
        <c:axId val="1421354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Predicted AVM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749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318464151257116"/>
          <c:y val="0.15674071758399932"/>
          <c:w val="0.44231849978028764"/>
          <c:h val="5.5831656278697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predgbm_bedbath!$AS$1</c:f>
              <c:strCache>
                <c:ptCount val="1"/>
                <c:pt idx="0">
                  <c:v>pred_avm</c:v>
                </c:pt>
              </c:strCache>
            </c:strRef>
          </c:tx>
          <c:spPr>
            <a:ln w="28575" cap="rnd">
              <a:solidFill>
                <a:srgbClr val="6FBEB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FBEBE"/>
              </a:solidFill>
              <a:ln w="9525">
                <a:solidFill>
                  <a:srgbClr val="6FBEBE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EB8A5E"/>
                </a:solidFill>
                <a:prstDash val="dash"/>
              </a:ln>
              <a:effectLst/>
            </c:spPr>
            <c:trendlineType val="log"/>
            <c:dispRSqr val="0"/>
            <c:dispEq val="0"/>
          </c:trendline>
          <c:val>
            <c:numRef>
              <c:f>predgbm_bedbath!$AS$2:$AS$402</c:f>
              <c:numCache>
                <c:formatCode>General</c:formatCode>
                <c:ptCount val="401"/>
                <c:pt idx="0">
                  <c:v>458567.30825207999</c:v>
                </c:pt>
                <c:pt idx="1">
                  <c:v>458567.30825207999</c:v>
                </c:pt>
                <c:pt idx="2">
                  <c:v>458567.30825207999</c:v>
                </c:pt>
                <c:pt idx="3">
                  <c:v>465550.44286021002</c:v>
                </c:pt>
                <c:pt idx="4">
                  <c:v>465550.44286021002</c:v>
                </c:pt>
                <c:pt idx="5">
                  <c:v>465550.44286021002</c:v>
                </c:pt>
                <c:pt idx="6">
                  <c:v>469354.62279375398</c:v>
                </c:pt>
                <c:pt idx="7">
                  <c:v>469354.62279375398</c:v>
                </c:pt>
                <c:pt idx="8">
                  <c:v>469354.62279375398</c:v>
                </c:pt>
                <c:pt idx="9">
                  <c:v>469354.62279375398</c:v>
                </c:pt>
                <c:pt idx="10">
                  <c:v>469354.62279375398</c:v>
                </c:pt>
                <c:pt idx="11">
                  <c:v>469354.62279375398</c:v>
                </c:pt>
                <c:pt idx="12">
                  <c:v>469354.62279375398</c:v>
                </c:pt>
                <c:pt idx="13">
                  <c:v>469354.62279375398</c:v>
                </c:pt>
                <c:pt idx="14">
                  <c:v>477016.19640959601</c:v>
                </c:pt>
                <c:pt idx="15">
                  <c:v>477016.19640959601</c:v>
                </c:pt>
                <c:pt idx="16">
                  <c:v>477016.19640959601</c:v>
                </c:pt>
                <c:pt idx="17">
                  <c:v>477016.19640959601</c:v>
                </c:pt>
                <c:pt idx="18">
                  <c:v>477016.19640959601</c:v>
                </c:pt>
                <c:pt idx="19">
                  <c:v>481874.68472561502</c:v>
                </c:pt>
                <c:pt idx="20">
                  <c:v>481874.68472561502</c:v>
                </c:pt>
                <c:pt idx="21">
                  <c:v>465550.44286021002</c:v>
                </c:pt>
                <c:pt idx="22">
                  <c:v>465550.44286021002</c:v>
                </c:pt>
                <c:pt idx="23">
                  <c:v>469354.62279375398</c:v>
                </c:pt>
                <c:pt idx="24">
                  <c:v>469354.62279375398</c:v>
                </c:pt>
                <c:pt idx="25">
                  <c:v>469354.62279375398</c:v>
                </c:pt>
                <c:pt idx="26">
                  <c:v>469354.62279375398</c:v>
                </c:pt>
                <c:pt idx="27">
                  <c:v>469354.62279375398</c:v>
                </c:pt>
                <c:pt idx="28">
                  <c:v>469354.62279375398</c:v>
                </c:pt>
                <c:pt idx="29">
                  <c:v>469354.62279375398</c:v>
                </c:pt>
                <c:pt idx="30">
                  <c:v>469354.62279375398</c:v>
                </c:pt>
                <c:pt idx="31">
                  <c:v>469354.62279375398</c:v>
                </c:pt>
                <c:pt idx="32">
                  <c:v>477016.19640959601</c:v>
                </c:pt>
                <c:pt idx="33">
                  <c:v>477016.19640959601</c:v>
                </c:pt>
                <c:pt idx="34">
                  <c:v>477016.19640959601</c:v>
                </c:pt>
                <c:pt idx="35">
                  <c:v>477016.19640959601</c:v>
                </c:pt>
                <c:pt idx="36">
                  <c:v>481874.68472561502</c:v>
                </c:pt>
                <c:pt idx="37">
                  <c:v>481874.68472561502</c:v>
                </c:pt>
                <c:pt idx="38">
                  <c:v>481874.68472561502</c:v>
                </c:pt>
                <c:pt idx="39">
                  <c:v>481874.68472561502</c:v>
                </c:pt>
                <c:pt idx="40">
                  <c:v>487264.15633055102</c:v>
                </c:pt>
                <c:pt idx="41">
                  <c:v>469354.62279375398</c:v>
                </c:pt>
                <c:pt idx="42">
                  <c:v>469354.62279375398</c:v>
                </c:pt>
                <c:pt idx="43">
                  <c:v>469354.62279375398</c:v>
                </c:pt>
                <c:pt idx="44">
                  <c:v>469354.62279375398</c:v>
                </c:pt>
                <c:pt idx="45">
                  <c:v>469354.62279375398</c:v>
                </c:pt>
                <c:pt idx="46">
                  <c:v>469354.62279375398</c:v>
                </c:pt>
                <c:pt idx="47">
                  <c:v>469354.62279375398</c:v>
                </c:pt>
                <c:pt idx="48">
                  <c:v>469354.62279375398</c:v>
                </c:pt>
                <c:pt idx="49">
                  <c:v>477016.19640959601</c:v>
                </c:pt>
                <c:pt idx="50">
                  <c:v>477016.19640959601</c:v>
                </c:pt>
                <c:pt idx="51">
                  <c:v>477016.19640959601</c:v>
                </c:pt>
                <c:pt idx="52">
                  <c:v>477016.19640959601</c:v>
                </c:pt>
                <c:pt idx="53">
                  <c:v>477016.19640959601</c:v>
                </c:pt>
                <c:pt idx="54">
                  <c:v>481874.68472561502</c:v>
                </c:pt>
                <c:pt idx="55">
                  <c:v>481874.68472561502</c:v>
                </c:pt>
                <c:pt idx="56">
                  <c:v>481874.68472561502</c:v>
                </c:pt>
                <c:pt idx="57">
                  <c:v>481874.68472561502</c:v>
                </c:pt>
                <c:pt idx="58">
                  <c:v>487264.15633055102</c:v>
                </c:pt>
                <c:pt idx="59">
                  <c:v>487264.15633055102</c:v>
                </c:pt>
                <c:pt idx="60">
                  <c:v>487264.15633055102</c:v>
                </c:pt>
                <c:pt idx="61">
                  <c:v>469354.62279375398</c:v>
                </c:pt>
                <c:pt idx="62">
                  <c:v>469354.62279375398</c:v>
                </c:pt>
                <c:pt idx="63">
                  <c:v>469354.62279375398</c:v>
                </c:pt>
                <c:pt idx="64">
                  <c:v>469354.62279375398</c:v>
                </c:pt>
                <c:pt idx="65">
                  <c:v>469354.62279375398</c:v>
                </c:pt>
                <c:pt idx="66">
                  <c:v>469354.62279375398</c:v>
                </c:pt>
                <c:pt idx="67">
                  <c:v>477016.19640959601</c:v>
                </c:pt>
                <c:pt idx="68">
                  <c:v>477016.19640959601</c:v>
                </c:pt>
                <c:pt idx="69">
                  <c:v>477016.19640959601</c:v>
                </c:pt>
                <c:pt idx="70">
                  <c:v>477016.19640959601</c:v>
                </c:pt>
                <c:pt idx="71">
                  <c:v>481874.68472561502</c:v>
                </c:pt>
                <c:pt idx="72">
                  <c:v>481874.68472561502</c:v>
                </c:pt>
                <c:pt idx="73">
                  <c:v>481874.68472561502</c:v>
                </c:pt>
                <c:pt idx="74">
                  <c:v>481874.68472561502</c:v>
                </c:pt>
                <c:pt idx="75">
                  <c:v>487264.15633055102</c:v>
                </c:pt>
                <c:pt idx="76">
                  <c:v>487264.15633055102</c:v>
                </c:pt>
                <c:pt idx="77">
                  <c:v>487264.15633055102</c:v>
                </c:pt>
                <c:pt idx="78">
                  <c:v>487264.15633055102</c:v>
                </c:pt>
                <c:pt idx="79">
                  <c:v>487264.15633055102</c:v>
                </c:pt>
                <c:pt idx="80">
                  <c:v>487264.15633055102</c:v>
                </c:pt>
                <c:pt idx="81">
                  <c:v>469354.62279375398</c:v>
                </c:pt>
                <c:pt idx="82">
                  <c:v>469354.62279375398</c:v>
                </c:pt>
                <c:pt idx="83">
                  <c:v>469354.62279375398</c:v>
                </c:pt>
                <c:pt idx="84">
                  <c:v>477016.19640959601</c:v>
                </c:pt>
                <c:pt idx="85">
                  <c:v>477016.19640959601</c:v>
                </c:pt>
                <c:pt idx="86">
                  <c:v>477016.19640959601</c:v>
                </c:pt>
                <c:pt idx="87">
                  <c:v>477016.19640959601</c:v>
                </c:pt>
                <c:pt idx="88">
                  <c:v>477016.19640959601</c:v>
                </c:pt>
                <c:pt idx="89">
                  <c:v>481874.68472561502</c:v>
                </c:pt>
                <c:pt idx="90">
                  <c:v>481874.68472561502</c:v>
                </c:pt>
                <c:pt idx="91">
                  <c:v>481874.68472561502</c:v>
                </c:pt>
                <c:pt idx="92">
                  <c:v>481874.68472561502</c:v>
                </c:pt>
                <c:pt idx="93">
                  <c:v>487264.15633055102</c:v>
                </c:pt>
                <c:pt idx="94">
                  <c:v>487264.15633055102</c:v>
                </c:pt>
                <c:pt idx="95">
                  <c:v>487264.15633055102</c:v>
                </c:pt>
                <c:pt idx="96">
                  <c:v>487264.15633055102</c:v>
                </c:pt>
                <c:pt idx="97">
                  <c:v>487264.15633055102</c:v>
                </c:pt>
                <c:pt idx="98">
                  <c:v>487264.15633055102</c:v>
                </c:pt>
                <c:pt idx="99">
                  <c:v>487264.15633055102</c:v>
                </c:pt>
                <c:pt idx="100">
                  <c:v>487264.15633055102</c:v>
                </c:pt>
                <c:pt idx="101">
                  <c:v>469354.62279375398</c:v>
                </c:pt>
                <c:pt idx="102">
                  <c:v>477016.19640959601</c:v>
                </c:pt>
                <c:pt idx="103">
                  <c:v>477016.19640959601</c:v>
                </c:pt>
                <c:pt idx="104">
                  <c:v>477016.19640959601</c:v>
                </c:pt>
                <c:pt idx="105">
                  <c:v>477016.19640959601</c:v>
                </c:pt>
                <c:pt idx="106">
                  <c:v>481874.68472561502</c:v>
                </c:pt>
                <c:pt idx="107">
                  <c:v>481874.68472561502</c:v>
                </c:pt>
                <c:pt idx="108">
                  <c:v>481874.68472561502</c:v>
                </c:pt>
                <c:pt idx="109">
                  <c:v>481874.68472561502</c:v>
                </c:pt>
                <c:pt idx="110">
                  <c:v>487264.15633055102</c:v>
                </c:pt>
                <c:pt idx="111">
                  <c:v>487264.15633055102</c:v>
                </c:pt>
                <c:pt idx="112">
                  <c:v>487264.15633055102</c:v>
                </c:pt>
                <c:pt idx="113">
                  <c:v>487264.15633055102</c:v>
                </c:pt>
                <c:pt idx="114">
                  <c:v>487264.15633055102</c:v>
                </c:pt>
                <c:pt idx="115">
                  <c:v>487264.15633055102</c:v>
                </c:pt>
                <c:pt idx="116">
                  <c:v>487264.15633055102</c:v>
                </c:pt>
                <c:pt idx="117">
                  <c:v>487264.15633055102</c:v>
                </c:pt>
                <c:pt idx="118">
                  <c:v>487264.15633055102</c:v>
                </c:pt>
                <c:pt idx="119">
                  <c:v>491412.77110679197</c:v>
                </c:pt>
                <c:pt idx="120">
                  <c:v>491412.77110679197</c:v>
                </c:pt>
                <c:pt idx="121">
                  <c:v>477016.19640959601</c:v>
                </c:pt>
                <c:pt idx="122">
                  <c:v>477016.19640959601</c:v>
                </c:pt>
                <c:pt idx="123">
                  <c:v>477016.19640959601</c:v>
                </c:pt>
                <c:pt idx="124">
                  <c:v>481874.68472561502</c:v>
                </c:pt>
                <c:pt idx="125">
                  <c:v>481874.68472561502</c:v>
                </c:pt>
                <c:pt idx="126">
                  <c:v>481874.68472561502</c:v>
                </c:pt>
                <c:pt idx="127">
                  <c:v>481874.68472561502</c:v>
                </c:pt>
                <c:pt idx="128">
                  <c:v>487264.15633055102</c:v>
                </c:pt>
                <c:pt idx="129">
                  <c:v>487264.15633055102</c:v>
                </c:pt>
                <c:pt idx="130">
                  <c:v>487264.15633055102</c:v>
                </c:pt>
                <c:pt idx="131">
                  <c:v>487264.15633055102</c:v>
                </c:pt>
                <c:pt idx="132">
                  <c:v>487264.15633055102</c:v>
                </c:pt>
                <c:pt idx="133">
                  <c:v>487264.15633055102</c:v>
                </c:pt>
                <c:pt idx="134">
                  <c:v>487264.15633055102</c:v>
                </c:pt>
                <c:pt idx="135">
                  <c:v>487264.15633055102</c:v>
                </c:pt>
                <c:pt idx="136">
                  <c:v>491412.77110679197</c:v>
                </c:pt>
                <c:pt idx="137">
                  <c:v>491412.77110679197</c:v>
                </c:pt>
                <c:pt idx="138">
                  <c:v>491412.77110679197</c:v>
                </c:pt>
                <c:pt idx="139">
                  <c:v>491412.77110679197</c:v>
                </c:pt>
                <c:pt idx="140">
                  <c:v>491412.77110679197</c:v>
                </c:pt>
                <c:pt idx="141">
                  <c:v>481874.68472561502</c:v>
                </c:pt>
                <c:pt idx="142">
                  <c:v>481874.68472561502</c:v>
                </c:pt>
                <c:pt idx="143">
                  <c:v>481874.68472561502</c:v>
                </c:pt>
                <c:pt idx="144">
                  <c:v>481874.68472561502</c:v>
                </c:pt>
                <c:pt idx="145">
                  <c:v>487264.15633055102</c:v>
                </c:pt>
                <c:pt idx="146">
                  <c:v>487264.15633055102</c:v>
                </c:pt>
                <c:pt idx="147">
                  <c:v>487264.15633055102</c:v>
                </c:pt>
                <c:pt idx="148">
                  <c:v>487264.15633055102</c:v>
                </c:pt>
                <c:pt idx="149">
                  <c:v>487264.15633055102</c:v>
                </c:pt>
                <c:pt idx="150">
                  <c:v>487264.15633055102</c:v>
                </c:pt>
                <c:pt idx="151">
                  <c:v>487264.15633055102</c:v>
                </c:pt>
                <c:pt idx="152">
                  <c:v>487264.15633055102</c:v>
                </c:pt>
                <c:pt idx="153">
                  <c:v>487264.15633055102</c:v>
                </c:pt>
                <c:pt idx="154">
                  <c:v>491412.77110679197</c:v>
                </c:pt>
                <c:pt idx="155">
                  <c:v>491412.77110679197</c:v>
                </c:pt>
                <c:pt idx="156">
                  <c:v>491412.77110679197</c:v>
                </c:pt>
                <c:pt idx="157">
                  <c:v>491412.77110679197</c:v>
                </c:pt>
                <c:pt idx="158">
                  <c:v>491412.77110679197</c:v>
                </c:pt>
                <c:pt idx="159">
                  <c:v>491412.77110679197</c:v>
                </c:pt>
                <c:pt idx="160">
                  <c:v>491412.77110679197</c:v>
                </c:pt>
                <c:pt idx="161">
                  <c:v>481874.68472561502</c:v>
                </c:pt>
                <c:pt idx="162">
                  <c:v>481874.68472561502</c:v>
                </c:pt>
                <c:pt idx="163">
                  <c:v>487264.15633055102</c:v>
                </c:pt>
                <c:pt idx="164">
                  <c:v>487264.15633055102</c:v>
                </c:pt>
                <c:pt idx="165">
                  <c:v>487264.15633055102</c:v>
                </c:pt>
                <c:pt idx="166">
                  <c:v>487264.15633055102</c:v>
                </c:pt>
                <c:pt idx="167">
                  <c:v>487264.15633055102</c:v>
                </c:pt>
                <c:pt idx="168">
                  <c:v>487264.15633055102</c:v>
                </c:pt>
                <c:pt idx="169">
                  <c:v>487264.15633055102</c:v>
                </c:pt>
                <c:pt idx="170">
                  <c:v>487264.15633055102</c:v>
                </c:pt>
                <c:pt idx="171">
                  <c:v>491412.77110679197</c:v>
                </c:pt>
                <c:pt idx="172">
                  <c:v>491412.77110679197</c:v>
                </c:pt>
                <c:pt idx="173">
                  <c:v>491412.77110679197</c:v>
                </c:pt>
                <c:pt idx="174">
                  <c:v>491412.77110679197</c:v>
                </c:pt>
                <c:pt idx="175">
                  <c:v>491412.77110679197</c:v>
                </c:pt>
                <c:pt idx="176">
                  <c:v>491412.77110679197</c:v>
                </c:pt>
                <c:pt idx="177">
                  <c:v>491412.77110679197</c:v>
                </c:pt>
                <c:pt idx="178">
                  <c:v>491412.77110679197</c:v>
                </c:pt>
                <c:pt idx="179">
                  <c:v>491412.77110679197</c:v>
                </c:pt>
                <c:pt idx="180">
                  <c:v>491412.77110679197</c:v>
                </c:pt>
                <c:pt idx="181">
                  <c:v>487264.15633055102</c:v>
                </c:pt>
                <c:pt idx="182">
                  <c:v>487264.15633055102</c:v>
                </c:pt>
                <c:pt idx="183">
                  <c:v>487264.15633055102</c:v>
                </c:pt>
                <c:pt idx="184">
                  <c:v>487264.15633055102</c:v>
                </c:pt>
                <c:pt idx="185">
                  <c:v>487264.15633055102</c:v>
                </c:pt>
                <c:pt idx="186">
                  <c:v>487264.15633055102</c:v>
                </c:pt>
                <c:pt idx="187">
                  <c:v>487264.15633055102</c:v>
                </c:pt>
                <c:pt idx="188">
                  <c:v>487264.15633055102</c:v>
                </c:pt>
                <c:pt idx="189">
                  <c:v>491412.77110679197</c:v>
                </c:pt>
                <c:pt idx="190">
                  <c:v>491412.77110679197</c:v>
                </c:pt>
                <c:pt idx="191">
                  <c:v>491412.77110679197</c:v>
                </c:pt>
                <c:pt idx="192">
                  <c:v>491412.77110679197</c:v>
                </c:pt>
                <c:pt idx="193">
                  <c:v>491412.77110679197</c:v>
                </c:pt>
                <c:pt idx="194">
                  <c:v>491412.77110679197</c:v>
                </c:pt>
                <c:pt idx="195">
                  <c:v>491412.77110679197</c:v>
                </c:pt>
                <c:pt idx="196">
                  <c:v>491412.77110679197</c:v>
                </c:pt>
                <c:pt idx="197">
                  <c:v>491412.77110679197</c:v>
                </c:pt>
                <c:pt idx="198">
                  <c:v>491412.77110679197</c:v>
                </c:pt>
                <c:pt idx="199">
                  <c:v>491412.77110679197</c:v>
                </c:pt>
                <c:pt idx="200">
                  <c:v>491412.77110679197</c:v>
                </c:pt>
                <c:pt idx="201">
                  <c:v>487264.15633055102</c:v>
                </c:pt>
                <c:pt idx="202">
                  <c:v>487264.15633055102</c:v>
                </c:pt>
                <c:pt idx="203">
                  <c:v>487264.15633055102</c:v>
                </c:pt>
                <c:pt idx="204">
                  <c:v>487264.15633055102</c:v>
                </c:pt>
                <c:pt idx="205">
                  <c:v>487264.15633055102</c:v>
                </c:pt>
                <c:pt idx="206">
                  <c:v>491412.77110679197</c:v>
                </c:pt>
                <c:pt idx="207">
                  <c:v>491412.77110679197</c:v>
                </c:pt>
                <c:pt idx="208">
                  <c:v>491412.77110679197</c:v>
                </c:pt>
                <c:pt idx="209">
                  <c:v>491412.77110679197</c:v>
                </c:pt>
                <c:pt idx="210">
                  <c:v>491412.77110679197</c:v>
                </c:pt>
                <c:pt idx="211">
                  <c:v>491412.77110679197</c:v>
                </c:pt>
                <c:pt idx="212">
                  <c:v>491412.77110679197</c:v>
                </c:pt>
                <c:pt idx="213">
                  <c:v>491412.77110679197</c:v>
                </c:pt>
                <c:pt idx="214">
                  <c:v>491412.77110679197</c:v>
                </c:pt>
                <c:pt idx="215">
                  <c:v>491412.77110679197</c:v>
                </c:pt>
                <c:pt idx="216">
                  <c:v>491412.77110679197</c:v>
                </c:pt>
                <c:pt idx="217">
                  <c:v>491412.77110679197</c:v>
                </c:pt>
                <c:pt idx="218">
                  <c:v>491412.77110679197</c:v>
                </c:pt>
                <c:pt idx="219">
                  <c:v>491412.77110679197</c:v>
                </c:pt>
                <c:pt idx="220">
                  <c:v>491412.77110679197</c:v>
                </c:pt>
                <c:pt idx="221">
                  <c:v>487264.15633055102</c:v>
                </c:pt>
                <c:pt idx="222">
                  <c:v>487264.15633055102</c:v>
                </c:pt>
                <c:pt idx="223">
                  <c:v>487264.15633055102</c:v>
                </c:pt>
                <c:pt idx="224">
                  <c:v>491412.77110679197</c:v>
                </c:pt>
                <c:pt idx="225">
                  <c:v>491412.77110679197</c:v>
                </c:pt>
                <c:pt idx="226">
                  <c:v>491412.77110679197</c:v>
                </c:pt>
                <c:pt idx="227">
                  <c:v>491412.77110679197</c:v>
                </c:pt>
                <c:pt idx="228">
                  <c:v>491412.77110679197</c:v>
                </c:pt>
                <c:pt idx="229">
                  <c:v>491412.77110679197</c:v>
                </c:pt>
                <c:pt idx="230">
                  <c:v>491412.77110679197</c:v>
                </c:pt>
                <c:pt idx="231">
                  <c:v>491412.77110679197</c:v>
                </c:pt>
                <c:pt idx="232">
                  <c:v>491412.77110679197</c:v>
                </c:pt>
                <c:pt idx="233">
                  <c:v>491412.77110679197</c:v>
                </c:pt>
                <c:pt idx="234">
                  <c:v>491412.77110679197</c:v>
                </c:pt>
                <c:pt idx="235">
                  <c:v>491412.77110679197</c:v>
                </c:pt>
                <c:pt idx="236">
                  <c:v>491412.77110679197</c:v>
                </c:pt>
                <c:pt idx="237">
                  <c:v>491412.77110679197</c:v>
                </c:pt>
                <c:pt idx="238">
                  <c:v>491412.77110679197</c:v>
                </c:pt>
                <c:pt idx="239">
                  <c:v>491412.77110679197</c:v>
                </c:pt>
                <c:pt idx="240">
                  <c:v>491412.77110679197</c:v>
                </c:pt>
                <c:pt idx="241">
                  <c:v>491412.77110679197</c:v>
                </c:pt>
                <c:pt idx="242">
                  <c:v>491412.77110679197</c:v>
                </c:pt>
                <c:pt idx="243">
                  <c:v>491412.77110679197</c:v>
                </c:pt>
                <c:pt idx="244">
                  <c:v>491412.77110679197</c:v>
                </c:pt>
                <c:pt idx="245">
                  <c:v>491412.77110679197</c:v>
                </c:pt>
                <c:pt idx="246">
                  <c:v>491412.77110679197</c:v>
                </c:pt>
                <c:pt idx="247">
                  <c:v>491412.77110679197</c:v>
                </c:pt>
                <c:pt idx="248">
                  <c:v>491412.77110679197</c:v>
                </c:pt>
                <c:pt idx="249">
                  <c:v>491412.77110679197</c:v>
                </c:pt>
                <c:pt idx="250">
                  <c:v>491412.77110679197</c:v>
                </c:pt>
                <c:pt idx="251">
                  <c:v>491412.77110679197</c:v>
                </c:pt>
                <c:pt idx="252">
                  <c:v>491412.77110679197</c:v>
                </c:pt>
                <c:pt idx="253">
                  <c:v>491412.77110679197</c:v>
                </c:pt>
                <c:pt idx="254">
                  <c:v>491412.77110679197</c:v>
                </c:pt>
                <c:pt idx="255">
                  <c:v>491412.77110679197</c:v>
                </c:pt>
                <c:pt idx="256">
                  <c:v>491412.77110679197</c:v>
                </c:pt>
                <c:pt idx="257">
                  <c:v>491412.77110679197</c:v>
                </c:pt>
                <c:pt idx="258">
                  <c:v>491412.77110679197</c:v>
                </c:pt>
                <c:pt idx="259">
                  <c:v>491412.77110679197</c:v>
                </c:pt>
                <c:pt idx="260">
                  <c:v>491412.77110679197</c:v>
                </c:pt>
                <c:pt idx="261">
                  <c:v>491412.77110679197</c:v>
                </c:pt>
                <c:pt idx="262">
                  <c:v>491412.77110679197</c:v>
                </c:pt>
                <c:pt idx="263">
                  <c:v>491412.77110679197</c:v>
                </c:pt>
                <c:pt idx="264">
                  <c:v>491412.77110679197</c:v>
                </c:pt>
                <c:pt idx="265">
                  <c:v>491412.77110679197</c:v>
                </c:pt>
                <c:pt idx="266">
                  <c:v>491412.77110679197</c:v>
                </c:pt>
                <c:pt idx="267">
                  <c:v>491412.77110679197</c:v>
                </c:pt>
                <c:pt idx="268">
                  <c:v>491412.77110679197</c:v>
                </c:pt>
                <c:pt idx="269">
                  <c:v>491412.77110679197</c:v>
                </c:pt>
                <c:pt idx="270">
                  <c:v>491412.77110679197</c:v>
                </c:pt>
                <c:pt idx="271">
                  <c:v>491412.77110679197</c:v>
                </c:pt>
                <c:pt idx="272">
                  <c:v>491412.77110679197</c:v>
                </c:pt>
                <c:pt idx="273">
                  <c:v>491412.77110679197</c:v>
                </c:pt>
                <c:pt idx="274">
                  <c:v>491412.77110679197</c:v>
                </c:pt>
                <c:pt idx="275">
                  <c:v>491412.77110679197</c:v>
                </c:pt>
                <c:pt idx="276">
                  <c:v>491412.77110679197</c:v>
                </c:pt>
                <c:pt idx="277">
                  <c:v>491412.77110679197</c:v>
                </c:pt>
                <c:pt idx="278">
                  <c:v>491412.77110679197</c:v>
                </c:pt>
                <c:pt idx="279">
                  <c:v>491412.77110679197</c:v>
                </c:pt>
                <c:pt idx="280">
                  <c:v>491412.77110679197</c:v>
                </c:pt>
                <c:pt idx="281">
                  <c:v>491412.77110679197</c:v>
                </c:pt>
                <c:pt idx="282">
                  <c:v>491412.77110679197</c:v>
                </c:pt>
                <c:pt idx="283">
                  <c:v>491412.77110679197</c:v>
                </c:pt>
                <c:pt idx="284">
                  <c:v>491412.77110679197</c:v>
                </c:pt>
                <c:pt idx="285">
                  <c:v>491412.77110679197</c:v>
                </c:pt>
                <c:pt idx="286">
                  <c:v>491412.77110679197</c:v>
                </c:pt>
                <c:pt idx="287">
                  <c:v>491412.77110679197</c:v>
                </c:pt>
                <c:pt idx="288">
                  <c:v>491412.77110679197</c:v>
                </c:pt>
                <c:pt idx="289">
                  <c:v>491412.77110679197</c:v>
                </c:pt>
                <c:pt idx="290">
                  <c:v>491412.77110679197</c:v>
                </c:pt>
                <c:pt idx="291">
                  <c:v>491412.77110679197</c:v>
                </c:pt>
                <c:pt idx="292">
                  <c:v>491412.77110679197</c:v>
                </c:pt>
                <c:pt idx="293">
                  <c:v>491412.77110679197</c:v>
                </c:pt>
                <c:pt idx="294">
                  <c:v>491412.77110679197</c:v>
                </c:pt>
                <c:pt idx="295">
                  <c:v>491412.77110679197</c:v>
                </c:pt>
                <c:pt idx="296">
                  <c:v>491412.77110679197</c:v>
                </c:pt>
                <c:pt idx="297">
                  <c:v>491412.77110679197</c:v>
                </c:pt>
                <c:pt idx="298">
                  <c:v>491412.77110679197</c:v>
                </c:pt>
                <c:pt idx="299">
                  <c:v>491412.77110679197</c:v>
                </c:pt>
                <c:pt idx="300">
                  <c:v>496818.41393779399</c:v>
                </c:pt>
                <c:pt idx="301">
                  <c:v>491412.77110679197</c:v>
                </c:pt>
                <c:pt idx="302">
                  <c:v>491412.77110679197</c:v>
                </c:pt>
                <c:pt idx="303">
                  <c:v>491412.77110679197</c:v>
                </c:pt>
                <c:pt idx="304">
                  <c:v>491412.77110679197</c:v>
                </c:pt>
                <c:pt idx="305">
                  <c:v>491412.77110679197</c:v>
                </c:pt>
                <c:pt idx="306">
                  <c:v>491412.77110679197</c:v>
                </c:pt>
                <c:pt idx="307">
                  <c:v>491412.77110679197</c:v>
                </c:pt>
                <c:pt idx="308">
                  <c:v>491412.77110679197</c:v>
                </c:pt>
                <c:pt idx="309">
                  <c:v>491412.77110679197</c:v>
                </c:pt>
                <c:pt idx="310">
                  <c:v>491412.77110679197</c:v>
                </c:pt>
                <c:pt idx="311">
                  <c:v>491412.77110679197</c:v>
                </c:pt>
                <c:pt idx="312">
                  <c:v>491412.77110679197</c:v>
                </c:pt>
                <c:pt idx="313">
                  <c:v>491412.77110679197</c:v>
                </c:pt>
                <c:pt idx="314">
                  <c:v>491412.77110679197</c:v>
                </c:pt>
                <c:pt idx="315">
                  <c:v>491412.77110679197</c:v>
                </c:pt>
                <c:pt idx="316">
                  <c:v>491412.77110679197</c:v>
                </c:pt>
                <c:pt idx="317">
                  <c:v>491412.77110679197</c:v>
                </c:pt>
                <c:pt idx="318">
                  <c:v>496818.41393779399</c:v>
                </c:pt>
                <c:pt idx="319">
                  <c:v>496818.41393779399</c:v>
                </c:pt>
                <c:pt idx="320">
                  <c:v>496818.41393779399</c:v>
                </c:pt>
                <c:pt idx="321">
                  <c:v>491412.77110679197</c:v>
                </c:pt>
                <c:pt idx="322">
                  <c:v>491412.77110679197</c:v>
                </c:pt>
                <c:pt idx="323">
                  <c:v>491412.77110679197</c:v>
                </c:pt>
                <c:pt idx="324">
                  <c:v>491412.77110679197</c:v>
                </c:pt>
                <c:pt idx="325">
                  <c:v>491412.77110679197</c:v>
                </c:pt>
                <c:pt idx="326">
                  <c:v>491412.77110679197</c:v>
                </c:pt>
                <c:pt idx="327">
                  <c:v>491412.77110679197</c:v>
                </c:pt>
                <c:pt idx="328">
                  <c:v>491412.77110679197</c:v>
                </c:pt>
                <c:pt idx="329">
                  <c:v>491412.77110679197</c:v>
                </c:pt>
                <c:pt idx="330">
                  <c:v>491412.77110679197</c:v>
                </c:pt>
                <c:pt idx="331">
                  <c:v>491412.77110679197</c:v>
                </c:pt>
                <c:pt idx="332">
                  <c:v>491412.77110679197</c:v>
                </c:pt>
                <c:pt idx="333">
                  <c:v>491412.77110679197</c:v>
                </c:pt>
                <c:pt idx="334">
                  <c:v>491412.77110679197</c:v>
                </c:pt>
                <c:pt idx="335">
                  <c:v>496818.41393779399</c:v>
                </c:pt>
                <c:pt idx="336">
                  <c:v>496818.41393779399</c:v>
                </c:pt>
                <c:pt idx="337">
                  <c:v>496818.41393779399</c:v>
                </c:pt>
                <c:pt idx="338">
                  <c:v>496818.41393779399</c:v>
                </c:pt>
                <c:pt idx="339">
                  <c:v>496818.41393779399</c:v>
                </c:pt>
                <c:pt idx="340">
                  <c:v>496818.41393779399</c:v>
                </c:pt>
                <c:pt idx="341">
                  <c:v>491412.77110679197</c:v>
                </c:pt>
                <c:pt idx="342">
                  <c:v>491412.77110679197</c:v>
                </c:pt>
                <c:pt idx="343">
                  <c:v>491412.77110679197</c:v>
                </c:pt>
                <c:pt idx="344">
                  <c:v>491412.77110679197</c:v>
                </c:pt>
                <c:pt idx="345">
                  <c:v>491412.77110679197</c:v>
                </c:pt>
                <c:pt idx="346">
                  <c:v>491412.77110679197</c:v>
                </c:pt>
                <c:pt idx="347">
                  <c:v>491412.77110679197</c:v>
                </c:pt>
                <c:pt idx="348">
                  <c:v>491412.77110679197</c:v>
                </c:pt>
                <c:pt idx="349">
                  <c:v>491412.77110679197</c:v>
                </c:pt>
                <c:pt idx="350">
                  <c:v>491412.77110679197</c:v>
                </c:pt>
                <c:pt idx="351">
                  <c:v>491412.77110679197</c:v>
                </c:pt>
                <c:pt idx="352">
                  <c:v>491412.77110679197</c:v>
                </c:pt>
                <c:pt idx="353">
                  <c:v>496818.41393779399</c:v>
                </c:pt>
                <c:pt idx="354">
                  <c:v>496818.41393779399</c:v>
                </c:pt>
                <c:pt idx="355">
                  <c:v>496818.41393779399</c:v>
                </c:pt>
                <c:pt idx="356">
                  <c:v>496818.41393779399</c:v>
                </c:pt>
                <c:pt idx="357">
                  <c:v>496818.41393779399</c:v>
                </c:pt>
                <c:pt idx="358">
                  <c:v>496818.41393779399</c:v>
                </c:pt>
                <c:pt idx="359">
                  <c:v>496818.41393779399</c:v>
                </c:pt>
                <c:pt idx="360">
                  <c:v>496818.41393779399</c:v>
                </c:pt>
                <c:pt idx="361">
                  <c:v>491412.77110679197</c:v>
                </c:pt>
                <c:pt idx="362">
                  <c:v>491412.77110679197</c:v>
                </c:pt>
                <c:pt idx="363">
                  <c:v>491412.77110679197</c:v>
                </c:pt>
                <c:pt idx="364">
                  <c:v>491412.77110679197</c:v>
                </c:pt>
                <c:pt idx="365">
                  <c:v>491412.77110679197</c:v>
                </c:pt>
                <c:pt idx="366">
                  <c:v>491412.77110679197</c:v>
                </c:pt>
                <c:pt idx="367">
                  <c:v>491412.77110679197</c:v>
                </c:pt>
                <c:pt idx="368">
                  <c:v>491412.77110679197</c:v>
                </c:pt>
                <c:pt idx="369">
                  <c:v>491412.77110679197</c:v>
                </c:pt>
                <c:pt idx="370">
                  <c:v>496818.41393779399</c:v>
                </c:pt>
                <c:pt idx="371">
                  <c:v>496818.41393779399</c:v>
                </c:pt>
                <c:pt idx="372">
                  <c:v>496818.41393779399</c:v>
                </c:pt>
                <c:pt idx="373">
                  <c:v>496818.41393779399</c:v>
                </c:pt>
                <c:pt idx="374">
                  <c:v>496818.41393779399</c:v>
                </c:pt>
                <c:pt idx="375">
                  <c:v>496818.41393779399</c:v>
                </c:pt>
                <c:pt idx="376">
                  <c:v>496818.41393779399</c:v>
                </c:pt>
                <c:pt idx="377">
                  <c:v>496818.41393779399</c:v>
                </c:pt>
                <c:pt idx="378">
                  <c:v>496818.41393779399</c:v>
                </c:pt>
                <c:pt idx="379">
                  <c:v>496818.41393779399</c:v>
                </c:pt>
                <c:pt idx="380">
                  <c:v>496818.41393779399</c:v>
                </c:pt>
                <c:pt idx="381">
                  <c:v>491412.77110679197</c:v>
                </c:pt>
                <c:pt idx="382">
                  <c:v>491412.77110679197</c:v>
                </c:pt>
                <c:pt idx="383">
                  <c:v>491412.77110679197</c:v>
                </c:pt>
                <c:pt idx="384">
                  <c:v>491412.77110679197</c:v>
                </c:pt>
                <c:pt idx="385">
                  <c:v>491412.77110679197</c:v>
                </c:pt>
                <c:pt idx="386">
                  <c:v>491412.77110679197</c:v>
                </c:pt>
                <c:pt idx="387">
                  <c:v>491412.77110679197</c:v>
                </c:pt>
                <c:pt idx="388">
                  <c:v>496818.41393779399</c:v>
                </c:pt>
                <c:pt idx="389">
                  <c:v>496818.41393779399</c:v>
                </c:pt>
                <c:pt idx="390">
                  <c:v>496818.41393779399</c:v>
                </c:pt>
                <c:pt idx="391">
                  <c:v>496818.41393779399</c:v>
                </c:pt>
                <c:pt idx="392">
                  <c:v>496818.41393779399</c:v>
                </c:pt>
                <c:pt idx="393">
                  <c:v>496818.41393779399</c:v>
                </c:pt>
                <c:pt idx="394">
                  <c:v>496818.41393779399</c:v>
                </c:pt>
                <c:pt idx="395">
                  <c:v>496818.41393779399</c:v>
                </c:pt>
                <c:pt idx="396">
                  <c:v>496818.41393779399</c:v>
                </c:pt>
                <c:pt idx="397">
                  <c:v>496818.41393779399</c:v>
                </c:pt>
                <c:pt idx="398">
                  <c:v>496818.41393779399</c:v>
                </c:pt>
                <c:pt idx="399">
                  <c:v>496818.41393779399</c:v>
                </c:pt>
                <c:pt idx="400">
                  <c:v>496818.41393779399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36-4424-8099-96C406883BDF}"/>
            </c:ext>
          </c:extLst>
        </c:ser>
        <c:ser>
          <c:idx val="2"/>
          <c:order val="2"/>
          <c:tx>
            <c:strRef>
              <c:f>predgbm_bedbath!$AI$1</c:f>
              <c:strCache>
                <c:ptCount val="1"/>
                <c:pt idx="0">
                  <c:v>avm_value_amount (current)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predgbm_bedbath!$AI$2:$AI$402</c:f>
              <c:numCache>
                <c:formatCode>General</c:formatCode>
                <c:ptCount val="401"/>
                <c:pt idx="0">
                  <c:v>453200</c:v>
                </c:pt>
                <c:pt idx="1">
                  <c:v>453200</c:v>
                </c:pt>
                <c:pt idx="2">
                  <c:v>453200</c:v>
                </c:pt>
                <c:pt idx="3">
                  <c:v>453200</c:v>
                </c:pt>
                <c:pt idx="4">
                  <c:v>453200</c:v>
                </c:pt>
                <c:pt idx="5">
                  <c:v>453200</c:v>
                </c:pt>
                <c:pt idx="6">
                  <c:v>453200</c:v>
                </c:pt>
                <c:pt idx="7">
                  <c:v>453200</c:v>
                </c:pt>
                <c:pt idx="8">
                  <c:v>453200</c:v>
                </c:pt>
                <c:pt idx="9">
                  <c:v>453200</c:v>
                </c:pt>
                <c:pt idx="10">
                  <c:v>453200</c:v>
                </c:pt>
                <c:pt idx="11">
                  <c:v>453200</c:v>
                </c:pt>
                <c:pt idx="12">
                  <c:v>453200</c:v>
                </c:pt>
                <c:pt idx="13">
                  <c:v>453200</c:v>
                </c:pt>
                <c:pt idx="14">
                  <c:v>453200</c:v>
                </c:pt>
                <c:pt idx="15">
                  <c:v>453200</c:v>
                </c:pt>
                <c:pt idx="16">
                  <c:v>453200</c:v>
                </c:pt>
                <c:pt idx="17">
                  <c:v>453200</c:v>
                </c:pt>
                <c:pt idx="18">
                  <c:v>453200</c:v>
                </c:pt>
                <c:pt idx="19">
                  <c:v>453200</c:v>
                </c:pt>
                <c:pt idx="20">
                  <c:v>453200</c:v>
                </c:pt>
                <c:pt idx="21">
                  <c:v>453200</c:v>
                </c:pt>
                <c:pt idx="22">
                  <c:v>453200</c:v>
                </c:pt>
                <c:pt idx="23">
                  <c:v>453200</c:v>
                </c:pt>
                <c:pt idx="24">
                  <c:v>453200</c:v>
                </c:pt>
                <c:pt idx="25">
                  <c:v>453200</c:v>
                </c:pt>
                <c:pt idx="26">
                  <c:v>453200</c:v>
                </c:pt>
                <c:pt idx="27">
                  <c:v>453200</c:v>
                </c:pt>
                <c:pt idx="28">
                  <c:v>453200</c:v>
                </c:pt>
                <c:pt idx="29">
                  <c:v>453200</c:v>
                </c:pt>
                <c:pt idx="30">
                  <c:v>453200</c:v>
                </c:pt>
                <c:pt idx="31">
                  <c:v>453200</c:v>
                </c:pt>
                <c:pt idx="32">
                  <c:v>453200</c:v>
                </c:pt>
                <c:pt idx="33">
                  <c:v>453200</c:v>
                </c:pt>
                <c:pt idx="34">
                  <c:v>453200</c:v>
                </c:pt>
                <c:pt idx="35">
                  <c:v>453200</c:v>
                </c:pt>
                <c:pt idx="36">
                  <c:v>453200</c:v>
                </c:pt>
                <c:pt idx="37">
                  <c:v>453200</c:v>
                </c:pt>
                <c:pt idx="38">
                  <c:v>453200</c:v>
                </c:pt>
                <c:pt idx="39">
                  <c:v>453200</c:v>
                </c:pt>
                <c:pt idx="40">
                  <c:v>453200</c:v>
                </c:pt>
                <c:pt idx="41">
                  <c:v>453200</c:v>
                </c:pt>
                <c:pt idx="42">
                  <c:v>453200</c:v>
                </c:pt>
                <c:pt idx="43">
                  <c:v>453200</c:v>
                </c:pt>
                <c:pt idx="44">
                  <c:v>453200</c:v>
                </c:pt>
                <c:pt idx="45">
                  <c:v>453200</c:v>
                </c:pt>
                <c:pt idx="46">
                  <c:v>453200</c:v>
                </c:pt>
                <c:pt idx="47">
                  <c:v>453200</c:v>
                </c:pt>
                <c:pt idx="48">
                  <c:v>453200</c:v>
                </c:pt>
                <c:pt idx="49">
                  <c:v>453200</c:v>
                </c:pt>
                <c:pt idx="50">
                  <c:v>453200</c:v>
                </c:pt>
                <c:pt idx="51">
                  <c:v>453200</c:v>
                </c:pt>
                <c:pt idx="52">
                  <c:v>453200</c:v>
                </c:pt>
                <c:pt idx="53">
                  <c:v>453200</c:v>
                </c:pt>
                <c:pt idx="54">
                  <c:v>453200</c:v>
                </c:pt>
                <c:pt idx="55">
                  <c:v>453200</c:v>
                </c:pt>
                <c:pt idx="56">
                  <c:v>453200</c:v>
                </c:pt>
                <c:pt idx="57">
                  <c:v>453200</c:v>
                </c:pt>
                <c:pt idx="58">
                  <c:v>453200</c:v>
                </c:pt>
                <c:pt idx="59">
                  <c:v>453200</c:v>
                </c:pt>
                <c:pt idx="60">
                  <c:v>453200</c:v>
                </c:pt>
                <c:pt idx="61">
                  <c:v>453200</c:v>
                </c:pt>
                <c:pt idx="62">
                  <c:v>453200</c:v>
                </c:pt>
                <c:pt idx="63">
                  <c:v>453200</c:v>
                </c:pt>
                <c:pt idx="64">
                  <c:v>453200</c:v>
                </c:pt>
                <c:pt idx="65">
                  <c:v>453200</c:v>
                </c:pt>
                <c:pt idx="66">
                  <c:v>453200</c:v>
                </c:pt>
                <c:pt idx="67">
                  <c:v>453200</c:v>
                </c:pt>
                <c:pt idx="68">
                  <c:v>453200</c:v>
                </c:pt>
                <c:pt idx="69">
                  <c:v>453200</c:v>
                </c:pt>
                <c:pt idx="70">
                  <c:v>453200</c:v>
                </c:pt>
                <c:pt idx="71">
                  <c:v>453200</c:v>
                </c:pt>
                <c:pt idx="72">
                  <c:v>453200</c:v>
                </c:pt>
                <c:pt idx="73">
                  <c:v>453200</c:v>
                </c:pt>
                <c:pt idx="74">
                  <c:v>453200</c:v>
                </c:pt>
                <c:pt idx="75">
                  <c:v>453200</c:v>
                </c:pt>
                <c:pt idx="76">
                  <c:v>453200</c:v>
                </c:pt>
                <c:pt idx="77">
                  <c:v>453200</c:v>
                </c:pt>
                <c:pt idx="78">
                  <c:v>453200</c:v>
                </c:pt>
                <c:pt idx="79">
                  <c:v>453200</c:v>
                </c:pt>
                <c:pt idx="80">
                  <c:v>453200</c:v>
                </c:pt>
                <c:pt idx="81">
                  <c:v>453200</c:v>
                </c:pt>
                <c:pt idx="82">
                  <c:v>453200</c:v>
                </c:pt>
                <c:pt idx="83">
                  <c:v>453200</c:v>
                </c:pt>
                <c:pt idx="84">
                  <c:v>453200</c:v>
                </c:pt>
                <c:pt idx="85">
                  <c:v>453200</c:v>
                </c:pt>
                <c:pt idx="86">
                  <c:v>453200</c:v>
                </c:pt>
                <c:pt idx="87">
                  <c:v>453200</c:v>
                </c:pt>
                <c:pt idx="88">
                  <c:v>453200</c:v>
                </c:pt>
                <c:pt idx="89">
                  <c:v>453200</c:v>
                </c:pt>
                <c:pt idx="90">
                  <c:v>453200</c:v>
                </c:pt>
                <c:pt idx="91">
                  <c:v>453200</c:v>
                </c:pt>
                <c:pt idx="92">
                  <c:v>453200</c:v>
                </c:pt>
                <c:pt idx="93">
                  <c:v>453200</c:v>
                </c:pt>
                <c:pt idx="94">
                  <c:v>453200</c:v>
                </c:pt>
                <c:pt idx="95">
                  <c:v>453200</c:v>
                </c:pt>
                <c:pt idx="96">
                  <c:v>453200</c:v>
                </c:pt>
                <c:pt idx="97">
                  <c:v>453200</c:v>
                </c:pt>
                <c:pt idx="98">
                  <c:v>453200</c:v>
                </c:pt>
                <c:pt idx="99">
                  <c:v>453200</c:v>
                </c:pt>
                <c:pt idx="100">
                  <c:v>453200</c:v>
                </c:pt>
                <c:pt idx="101">
                  <c:v>453200</c:v>
                </c:pt>
                <c:pt idx="102">
                  <c:v>453200</c:v>
                </c:pt>
                <c:pt idx="103">
                  <c:v>453200</c:v>
                </c:pt>
                <c:pt idx="104">
                  <c:v>453200</c:v>
                </c:pt>
                <c:pt idx="105">
                  <c:v>453200</c:v>
                </c:pt>
                <c:pt idx="106">
                  <c:v>453200</c:v>
                </c:pt>
                <c:pt idx="107">
                  <c:v>453200</c:v>
                </c:pt>
                <c:pt idx="108">
                  <c:v>453200</c:v>
                </c:pt>
                <c:pt idx="109">
                  <c:v>453200</c:v>
                </c:pt>
                <c:pt idx="110">
                  <c:v>453200</c:v>
                </c:pt>
                <c:pt idx="111">
                  <c:v>453200</c:v>
                </c:pt>
                <c:pt idx="112">
                  <c:v>453200</c:v>
                </c:pt>
                <c:pt idx="113">
                  <c:v>453200</c:v>
                </c:pt>
                <c:pt idx="114">
                  <c:v>453200</c:v>
                </c:pt>
                <c:pt idx="115">
                  <c:v>453200</c:v>
                </c:pt>
                <c:pt idx="116">
                  <c:v>453200</c:v>
                </c:pt>
                <c:pt idx="117">
                  <c:v>453200</c:v>
                </c:pt>
                <c:pt idx="118">
                  <c:v>453200</c:v>
                </c:pt>
                <c:pt idx="119">
                  <c:v>453200</c:v>
                </c:pt>
                <c:pt idx="120">
                  <c:v>453200</c:v>
                </c:pt>
                <c:pt idx="121">
                  <c:v>453200</c:v>
                </c:pt>
                <c:pt idx="122">
                  <c:v>453200</c:v>
                </c:pt>
                <c:pt idx="123">
                  <c:v>453200</c:v>
                </c:pt>
                <c:pt idx="124">
                  <c:v>453200</c:v>
                </c:pt>
                <c:pt idx="125">
                  <c:v>453200</c:v>
                </c:pt>
                <c:pt idx="126">
                  <c:v>453200</c:v>
                </c:pt>
                <c:pt idx="127">
                  <c:v>453200</c:v>
                </c:pt>
                <c:pt idx="128">
                  <c:v>453200</c:v>
                </c:pt>
                <c:pt idx="129">
                  <c:v>453200</c:v>
                </c:pt>
                <c:pt idx="130">
                  <c:v>453200</c:v>
                </c:pt>
                <c:pt idx="131">
                  <c:v>453200</c:v>
                </c:pt>
                <c:pt idx="132">
                  <c:v>453200</c:v>
                </c:pt>
                <c:pt idx="133">
                  <c:v>453200</c:v>
                </c:pt>
                <c:pt idx="134">
                  <c:v>453200</c:v>
                </c:pt>
                <c:pt idx="135">
                  <c:v>453200</c:v>
                </c:pt>
                <c:pt idx="136">
                  <c:v>453200</c:v>
                </c:pt>
                <c:pt idx="137">
                  <c:v>453200</c:v>
                </c:pt>
                <c:pt idx="138">
                  <c:v>453200</c:v>
                </c:pt>
                <c:pt idx="139">
                  <c:v>453200</c:v>
                </c:pt>
                <c:pt idx="140">
                  <c:v>453200</c:v>
                </c:pt>
                <c:pt idx="141">
                  <c:v>453200</c:v>
                </c:pt>
                <c:pt idx="142">
                  <c:v>453200</c:v>
                </c:pt>
                <c:pt idx="143">
                  <c:v>453200</c:v>
                </c:pt>
                <c:pt idx="144">
                  <c:v>453200</c:v>
                </c:pt>
                <c:pt idx="145">
                  <c:v>453200</c:v>
                </c:pt>
                <c:pt idx="146">
                  <c:v>453200</c:v>
                </c:pt>
                <c:pt idx="147">
                  <c:v>453200</c:v>
                </c:pt>
                <c:pt idx="148">
                  <c:v>453200</c:v>
                </c:pt>
                <c:pt idx="149">
                  <c:v>453200</c:v>
                </c:pt>
                <c:pt idx="150">
                  <c:v>453200</c:v>
                </c:pt>
                <c:pt idx="151">
                  <c:v>453200</c:v>
                </c:pt>
                <c:pt idx="152">
                  <c:v>453200</c:v>
                </c:pt>
                <c:pt idx="153">
                  <c:v>453200</c:v>
                </c:pt>
                <c:pt idx="154">
                  <c:v>453200</c:v>
                </c:pt>
                <c:pt idx="155">
                  <c:v>453200</c:v>
                </c:pt>
                <c:pt idx="156">
                  <c:v>453200</c:v>
                </c:pt>
                <c:pt idx="157">
                  <c:v>453200</c:v>
                </c:pt>
                <c:pt idx="158">
                  <c:v>453200</c:v>
                </c:pt>
                <c:pt idx="159">
                  <c:v>453200</c:v>
                </c:pt>
                <c:pt idx="160">
                  <c:v>453200</c:v>
                </c:pt>
                <c:pt idx="161">
                  <c:v>453200</c:v>
                </c:pt>
                <c:pt idx="162">
                  <c:v>453200</c:v>
                </c:pt>
                <c:pt idx="163">
                  <c:v>453200</c:v>
                </c:pt>
                <c:pt idx="164">
                  <c:v>453200</c:v>
                </c:pt>
                <c:pt idx="165">
                  <c:v>453200</c:v>
                </c:pt>
                <c:pt idx="166">
                  <c:v>453200</c:v>
                </c:pt>
                <c:pt idx="167">
                  <c:v>453200</c:v>
                </c:pt>
                <c:pt idx="168">
                  <c:v>453200</c:v>
                </c:pt>
                <c:pt idx="169">
                  <c:v>453200</c:v>
                </c:pt>
                <c:pt idx="170">
                  <c:v>453200</c:v>
                </c:pt>
                <c:pt idx="171">
                  <c:v>453200</c:v>
                </c:pt>
                <c:pt idx="172">
                  <c:v>453200</c:v>
                </c:pt>
                <c:pt idx="173">
                  <c:v>453200</c:v>
                </c:pt>
                <c:pt idx="174">
                  <c:v>453200</c:v>
                </c:pt>
                <c:pt idx="175">
                  <c:v>453200</c:v>
                </c:pt>
                <c:pt idx="176">
                  <c:v>453200</c:v>
                </c:pt>
                <c:pt idx="177">
                  <c:v>453200</c:v>
                </c:pt>
                <c:pt idx="178">
                  <c:v>453200</c:v>
                </c:pt>
                <c:pt idx="179">
                  <c:v>453200</c:v>
                </c:pt>
                <c:pt idx="180">
                  <c:v>453200</c:v>
                </c:pt>
                <c:pt idx="181">
                  <c:v>453200</c:v>
                </c:pt>
                <c:pt idx="182">
                  <c:v>453200</c:v>
                </c:pt>
                <c:pt idx="183">
                  <c:v>453200</c:v>
                </c:pt>
                <c:pt idx="184">
                  <c:v>453200</c:v>
                </c:pt>
                <c:pt idx="185">
                  <c:v>453200</c:v>
                </c:pt>
                <c:pt idx="186">
                  <c:v>453200</c:v>
                </c:pt>
                <c:pt idx="187">
                  <c:v>453200</c:v>
                </c:pt>
                <c:pt idx="188">
                  <c:v>453200</c:v>
                </c:pt>
                <c:pt idx="189">
                  <c:v>453200</c:v>
                </c:pt>
                <c:pt idx="190">
                  <c:v>453200</c:v>
                </c:pt>
                <c:pt idx="191">
                  <c:v>453200</c:v>
                </c:pt>
                <c:pt idx="192">
                  <c:v>453200</c:v>
                </c:pt>
                <c:pt idx="193">
                  <c:v>453200</c:v>
                </c:pt>
                <c:pt idx="194">
                  <c:v>453200</c:v>
                </c:pt>
                <c:pt idx="195">
                  <c:v>453200</c:v>
                </c:pt>
                <c:pt idx="196">
                  <c:v>453200</c:v>
                </c:pt>
                <c:pt idx="197">
                  <c:v>453200</c:v>
                </c:pt>
                <c:pt idx="198">
                  <c:v>453200</c:v>
                </c:pt>
                <c:pt idx="199">
                  <c:v>453200</c:v>
                </c:pt>
                <c:pt idx="200">
                  <c:v>453200</c:v>
                </c:pt>
                <c:pt idx="201">
                  <c:v>453200</c:v>
                </c:pt>
                <c:pt idx="202">
                  <c:v>453200</c:v>
                </c:pt>
                <c:pt idx="203">
                  <c:v>453200</c:v>
                </c:pt>
                <c:pt idx="204">
                  <c:v>453200</c:v>
                </c:pt>
                <c:pt idx="205">
                  <c:v>453200</c:v>
                </c:pt>
                <c:pt idx="206">
                  <c:v>453200</c:v>
                </c:pt>
                <c:pt idx="207">
                  <c:v>453200</c:v>
                </c:pt>
                <c:pt idx="208">
                  <c:v>453200</c:v>
                </c:pt>
                <c:pt idx="209">
                  <c:v>453200</c:v>
                </c:pt>
                <c:pt idx="210">
                  <c:v>453200</c:v>
                </c:pt>
                <c:pt idx="211">
                  <c:v>453200</c:v>
                </c:pt>
                <c:pt idx="212">
                  <c:v>453200</c:v>
                </c:pt>
                <c:pt idx="213">
                  <c:v>453200</c:v>
                </c:pt>
                <c:pt idx="214">
                  <c:v>453200</c:v>
                </c:pt>
                <c:pt idx="215">
                  <c:v>453200</c:v>
                </c:pt>
                <c:pt idx="216">
                  <c:v>453200</c:v>
                </c:pt>
                <c:pt idx="217">
                  <c:v>453200</c:v>
                </c:pt>
                <c:pt idx="218">
                  <c:v>453200</c:v>
                </c:pt>
                <c:pt idx="219">
                  <c:v>453200</c:v>
                </c:pt>
                <c:pt idx="220">
                  <c:v>453200</c:v>
                </c:pt>
                <c:pt idx="221">
                  <c:v>453200</c:v>
                </c:pt>
                <c:pt idx="222">
                  <c:v>453200</c:v>
                </c:pt>
                <c:pt idx="223">
                  <c:v>453200</c:v>
                </c:pt>
                <c:pt idx="224">
                  <c:v>453200</c:v>
                </c:pt>
                <c:pt idx="225">
                  <c:v>453200</c:v>
                </c:pt>
                <c:pt idx="226">
                  <c:v>453200</c:v>
                </c:pt>
                <c:pt idx="227">
                  <c:v>453200</c:v>
                </c:pt>
                <c:pt idx="228">
                  <c:v>453200</c:v>
                </c:pt>
                <c:pt idx="229">
                  <c:v>453200</c:v>
                </c:pt>
                <c:pt idx="230">
                  <c:v>453200</c:v>
                </c:pt>
                <c:pt idx="231">
                  <c:v>453200</c:v>
                </c:pt>
                <c:pt idx="232">
                  <c:v>453200</c:v>
                </c:pt>
                <c:pt idx="233">
                  <c:v>453200</c:v>
                </c:pt>
                <c:pt idx="234">
                  <c:v>453200</c:v>
                </c:pt>
                <c:pt idx="235">
                  <c:v>453200</c:v>
                </c:pt>
                <c:pt idx="236">
                  <c:v>453200</c:v>
                </c:pt>
                <c:pt idx="237">
                  <c:v>453200</c:v>
                </c:pt>
                <c:pt idx="238">
                  <c:v>453200</c:v>
                </c:pt>
                <c:pt idx="239">
                  <c:v>453200</c:v>
                </c:pt>
                <c:pt idx="240">
                  <c:v>453200</c:v>
                </c:pt>
                <c:pt idx="241">
                  <c:v>453200</c:v>
                </c:pt>
                <c:pt idx="242">
                  <c:v>453200</c:v>
                </c:pt>
                <c:pt idx="243">
                  <c:v>453200</c:v>
                </c:pt>
                <c:pt idx="244">
                  <c:v>453200</c:v>
                </c:pt>
                <c:pt idx="245">
                  <c:v>453200</c:v>
                </c:pt>
                <c:pt idx="246">
                  <c:v>453200</c:v>
                </c:pt>
                <c:pt idx="247">
                  <c:v>453200</c:v>
                </c:pt>
                <c:pt idx="248">
                  <c:v>453200</c:v>
                </c:pt>
                <c:pt idx="249">
                  <c:v>453200</c:v>
                </c:pt>
                <c:pt idx="250">
                  <c:v>453200</c:v>
                </c:pt>
                <c:pt idx="251">
                  <c:v>453200</c:v>
                </c:pt>
                <c:pt idx="252">
                  <c:v>453200</c:v>
                </c:pt>
                <c:pt idx="253">
                  <c:v>453200</c:v>
                </c:pt>
                <c:pt idx="254">
                  <c:v>453200</c:v>
                </c:pt>
                <c:pt idx="255">
                  <c:v>453200</c:v>
                </c:pt>
                <c:pt idx="256">
                  <c:v>453200</c:v>
                </c:pt>
                <c:pt idx="257">
                  <c:v>453200</c:v>
                </c:pt>
                <c:pt idx="258">
                  <c:v>453200</c:v>
                </c:pt>
                <c:pt idx="259">
                  <c:v>453200</c:v>
                </c:pt>
                <c:pt idx="260">
                  <c:v>453200</c:v>
                </c:pt>
                <c:pt idx="261">
                  <c:v>453200</c:v>
                </c:pt>
                <c:pt idx="262">
                  <c:v>453200</c:v>
                </c:pt>
                <c:pt idx="263">
                  <c:v>453200</c:v>
                </c:pt>
                <c:pt idx="264">
                  <c:v>453200</c:v>
                </c:pt>
                <c:pt idx="265">
                  <c:v>453200</c:v>
                </c:pt>
                <c:pt idx="266">
                  <c:v>453200</c:v>
                </c:pt>
                <c:pt idx="267">
                  <c:v>453200</c:v>
                </c:pt>
                <c:pt idx="268">
                  <c:v>453200</c:v>
                </c:pt>
                <c:pt idx="269">
                  <c:v>453200</c:v>
                </c:pt>
                <c:pt idx="270">
                  <c:v>453200</c:v>
                </c:pt>
                <c:pt idx="271">
                  <c:v>453200</c:v>
                </c:pt>
                <c:pt idx="272">
                  <c:v>453200</c:v>
                </c:pt>
                <c:pt idx="273">
                  <c:v>453200</c:v>
                </c:pt>
                <c:pt idx="274">
                  <c:v>453200</c:v>
                </c:pt>
                <c:pt idx="275">
                  <c:v>453200</c:v>
                </c:pt>
                <c:pt idx="276">
                  <c:v>453200</c:v>
                </c:pt>
                <c:pt idx="277">
                  <c:v>453200</c:v>
                </c:pt>
                <c:pt idx="278">
                  <c:v>453200</c:v>
                </c:pt>
                <c:pt idx="279">
                  <c:v>453200</c:v>
                </c:pt>
                <c:pt idx="280">
                  <c:v>453200</c:v>
                </c:pt>
                <c:pt idx="281">
                  <c:v>453200</c:v>
                </c:pt>
                <c:pt idx="282">
                  <c:v>453200</c:v>
                </c:pt>
                <c:pt idx="283">
                  <c:v>453200</c:v>
                </c:pt>
                <c:pt idx="284">
                  <c:v>453200</c:v>
                </c:pt>
                <c:pt idx="285">
                  <c:v>453200</c:v>
                </c:pt>
                <c:pt idx="286">
                  <c:v>453200</c:v>
                </c:pt>
                <c:pt idx="287">
                  <c:v>453200</c:v>
                </c:pt>
                <c:pt idx="288">
                  <c:v>453200</c:v>
                </c:pt>
                <c:pt idx="289">
                  <c:v>453200</c:v>
                </c:pt>
                <c:pt idx="290">
                  <c:v>453200</c:v>
                </c:pt>
                <c:pt idx="291">
                  <c:v>453200</c:v>
                </c:pt>
                <c:pt idx="292">
                  <c:v>453200</c:v>
                </c:pt>
                <c:pt idx="293">
                  <c:v>453200</c:v>
                </c:pt>
                <c:pt idx="294">
                  <c:v>453200</c:v>
                </c:pt>
                <c:pt idx="295">
                  <c:v>453200</c:v>
                </c:pt>
                <c:pt idx="296">
                  <c:v>453200</c:v>
                </c:pt>
                <c:pt idx="297">
                  <c:v>453200</c:v>
                </c:pt>
                <c:pt idx="298">
                  <c:v>453200</c:v>
                </c:pt>
                <c:pt idx="299">
                  <c:v>453200</c:v>
                </c:pt>
                <c:pt idx="300">
                  <c:v>453200</c:v>
                </c:pt>
                <c:pt idx="301">
                  <c:v>453200</c:v>
                </c:pt>
                <c:pt idx="302">
                  <c:v>453200</c:v>
                </c:pt>
                <c:pt idx="303">
                  <c:v>453200</c:v>
                </c:pt>
                <c:pt idx="304">
                  <c:v>453200</c:v>
                </c:pt>
                <c:pt idx="305">
                  <c:v>453200</c:v>
                </c:pt>
                <c:pt idx="306">
                  <c:v>453200</c:v>
                </c:pt>
                <c:pt idx="307">
                  <c:v>453200</c:v>
                </c:pt>
                <c:pt idx="308">
                  <c:v>453200</c:v>
                </c:pt>
                <c:pt idx="309">
                  <c:v>453200</c:v>
                </c:pt>
                <c:pt idx="310">
                  <c:v>453200</c:v>
                </c:pt>
                <c:pt idx="311">
                  <c:v>453200</c:v>
                </c:pt>
                <c:pt idx="312">
                  <c:v>453200</c:v>
                </c:pt>
                <c:pt idx="313">
                  <c:v>453200</c:v>
                </c:pt>
                <c:pt idx="314">
                  <c:v>453200</c:v>
                </c:pt>
                <c:pt idx="315">
                  <c:v>453200</c:v>
                </c:pt>
                <c:pt idx="316">
                  <c:v>453200</c:v>
                </c:pt>
                <c:pt idx="317">
                  <c:v>453200</c:v>
                </c:pt>
                <c:pt idx="318">
                  <c:v>453200</c:v>
                </c:pt>
                <c:pt idx="319">
                  <c:v>453200</c:v>
                </c:pt>
                <c:pt idx="320">
                  <c:v>453200</c:v>
                </c:pt>
                <c:pt idx="321">
                  <c:v>453200</c:v>
                </c:pt>
                <c:pt idx="322">
                  <c:v>453200</c:v>
                </c:pt>
                <c:pt idx="323">
                  <c:v>453200</c:v>
                </c:pt>
                <c:pt idx="324">
                  <c:v>453200</c:v>
                </c:pt>
                <c:pt idx="325">
                  <c:v>453200</c:v>
                </c:pt>
                <c:pt idx="326">
                  <c:v>453200</c:v>
                </c:pt>
                <c:pt idx="327">
                  <c:v>453200</c:v>
                </c:pt>
                <c:pt idx="328">
                  <c:v>453200</c:v>
                </c:pt>
                <c:pt idx="329">
                  <c:v>453200</c:v>
                </c:pt>
                <c:pt idx="330">
                  <c:v>453200</c:v>
                </c:pt>
                <c:pt idx="331">
                  <c:v>453200</c:v>
                </c:pt>
                <c:pt idx="332">
                  <c:v>453200</c:v>
                </c:pt>
                <c:pt idx="333">
                  <c:v>453200</c:v>
                </c:pt>
                <c:pt idx="334">
                  <c:v>453200</c:v>
                </c:pt>
                <c:pt idx="335">
                  <c:v>453200</c:v>
                </c:pt>
                <c:pt idx="336">
                  <c:v>453200</c:v>
                </c:pt>
                <c:pt idx="337">
                  <c:v>453200</c:v>
                </c:pt>
                <c:pt idx="338">
                  <c:v>453200</c:v>
                </c:pt>
                <c:pt idx="339">
                  <c:v>453200</c:v>
                </c:pt>
                <c:pt idx="340">
                  <c:v>453200</c:v>
                </c:pt>
                <c:pt idx="341">
                  <c:v>453200</c:v>
                </c:pt>
                <c:pt idx="342">
                  <c:v>453200</c:v>
                </c:pt>
                <c:pt idx="343">
                  <c:v>453200</c:v>
                </c:pt>
                <c:pt idx="344">
                  <c:v>453200</c:v>
                </c:pt>
                <c:pt idx="345">
                  <c:v>453200</c:v>
                </c:pt>
                <c:pt idx="346">
                  <c:v>453200</c:v>
                </c:pt>
                <c:pt idx="347">
                  <c:v>453200</c:v>
                </c:pt>
                <c:pt idx="348">
                  <c:v>453200</c:v>
                </c:pt>
                <c:pt idx="349">
                  <c:v>453200</c:v>
                </c:pt>
                <c:pt idx="350">
                  <c:v>453200</c:v>
                </c:pt>
                <c:pt idx="351">
                  <c:v>453200</c:v>
                </c:pt>
                <c:pt idx="352">
                  <c:v>453200</c:v>
                </c:pt>
                <c:pt idx="353">
                  <c:v>453200</c:v>
                </c:pt>
                <c:pt idx="354">
                  <c:v>453200</c:v>
                </c:pt>
                <c:pt idx="355">
                  <c:v>453200</c:v>
                </c:pt>
                <c:pt idx="356">
                  <c:v>453200</c:v>
                </c:pt>
                <c:pt idx="357">
                  <c:v>453200</c:v>
                </c:pt>
                <c:pt idx="358">
                  <c:v>453200</c:v>
                </c:pt>
                <c:pt idx="359">
                  <c:v>453200</c:v>
                </c:pt>
                <c:pt idx="360">
                  <c:v>453200</c:v>
                </c:pt>
                <c:pt idx="361">
                  <c:v>453200</c:v>
                </c:pt>
                <c:pt idx="362">
                  <c:v>453200</c:v>
                </c:pt>
                <c:pt idx="363">
                  <c:v>453200</c:v>
                </c:pt>
                <c:pt idx="364">
                  <c:v>453200</c:v>
                </c:pt>
                <c:pt idx="365">
                  <c:v>453200</c:v>
                </c:pt>
                <c:pt idx="366">
                  <c:v>453200</c:v>
                </c:pt>
                <c:pt idx="367">
                  <c:v>453200</c:v>
                </c:pt>
                <c:pt idx="368">
                  <c:v>453200</c:v>
                </c:pt>
                <c:pt idx="369">
                  <c:v>453200</c:v>
                </c:pt>
                <c:pt idx="370">
                  <c:v>453200</c:v>
                </c:pt>
                <c:pt idx="371">
                  <c:v>453200</c:v>
                </c:pt>
                <c:pt idx="372">
                  <c:v>453200</c:v>
                </c:pt>
                <c:pt idx="373">
                  <c:v>453200</c:v>
                </c:pt>
                <c:pt idx="374">
                  <c:v>453200</c:v>
                </c:pt>
                <c:pt idx="375">
                  <c:v>453200</c:v>
                </c:pt>
                <c:pt idx="376">
                  <c:v>453200</c:v>
                </c:pt>
                <c:pt idx="377">
                  <c:v>453200</c:v>
                </c:pt>
                <c:pt idx="378">
                  <c:v>453200</c:v>
                </c:pt>
                <c:pt idx="379">
                  <c:v>453200</c:v>
                </c:pt>
                <c:pt idx="380">
                  <c:v>453200</c:v>
                </c:pt>
                <c:pt idx="381">
                  <c:v>453200</c:v>
                </c:pt>
                <c:pt idx="382">
                  <c:v>453200</c:v>
                </c:pt>
                <c:pt idx="383">
                  <c:v>453200</c:v>
                </c:pt>
                <c:pt idx="384">
                  <c:v>453200</c:v>
                </c:pt>
                <c:pt idx="385">
                  <c:v>453200</c:v>
                </c:pt>
                <c:pt idx="386">
                  <c:v>453200</c:v>
                </c:pt>
                <c:pt idx="387">
                  <c:v>453200</c:v>
                </c:pt>
                <c:pt idx="388">
                  <c:v>453200</c:v>
                </c:pt>
                <c:pt idx="389">
                  <c:v>453200</c:v>
                </c:pt>
                <c:pt idx="390">
                  <c:v>453200</c:v>
                </c:pt>
                <c:pt idx="391">
                  <c:v>453200</c:v>
                </c:pt>
                <c:pt idx="392">
                  <c:v>453200</c:v>
                </c:pt>
                <c:pt idx="393">
                  <c:v>453200</c:v>
                </c:pt>
                <c:pt idx="394">
                  <c:v>453200</c:v>
                </c:pt>
                <c:pt idx="395">
                  <c:v>453200</c:v>
                </c:pt>
                <c:pt idx="396">
                  <c:v>453200</c:v>
                </c:pt>
                <c:pt idx="397">
                  <c:v>453200</c:v>
                </c:pt>
                <c:pt idx="398">
                  <c:v>453200</c:v>
                </c:pt>
                <c:pt idx="399">
                  <c:v>453200</c:v>
                </c:pt>
                <c:pt idx="400">
                  <c:v>453200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C36-4424-8099-96C406883B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7498607"/>
        <c:axId val="1421354975"/>
      </c:lineChart>
      <c:lineChart>
        <c:grouping val="standard"/>
        <c:varyColors val="0"/>
        <c:ser>
          <c:idx val="0"/>
          <c:order val="0"/>
          <c:tx>
            <c:strRef>
              <c:f>predgbm_bedbath!$AR$1</c:f>
              <c:strCache>
                <c:ptCount val="1"/>
                <c:pt idx="0">
                  <c:v>Cost_to_build_new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E2E6E8">
                    <a:lumMod val="50000"/>
                  </a:srgb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predgbm_bedbath!$AN$2:$AN$402</c:f>
              <c:numCache>
                <c:formatCode>General</c:formatCode>
                <c:ptCount val="401"/>
                <c:pt idx="0">
                  <c:v>0</c:v>
                </c:pt>
                <c:pt idx="1">
                  <c:v>35</c:v>
                </c:pt>
                <c:pt idx="2">
                  <c:v>45</c:v>
                </c:pt>
                <c:pt idx="3">
                  <c:v>55</c:v>
                </c:pt>
                <c:pt idx="4">
                  <c:v>65</c:v>
                </c:pt>
                <c:pt idx="5">
                  <c:v>75</c:v>
                </c:pt>
                <c:pt idx="6">
                  <c:v>85</c:v>
                </c:pt>
                <c:pt idx="7">
                  <c:v>95</c:v>
                </c:pt>
                <c:pt idx="8">
                  <c:v>105</c:v>
                </c:pt>
                <c:pt idx="9">
                  <c:v>115</c:v>
                </c:pt>
                <c:pt idx="10">
                  <c:v>125</c:v>
                </c:pt>
                <c:pt idx="11">
                  <c:v>135</c:v>
                </c:pt>
                <c:pt idx="12">
                  <c:v>145</c:v>
                </c:pt>
                <c:pt idx="13">
                  <c:v>155</c:v>
                </c:pt>
                <c:pt idx="14">
                  <c:v>165</c:v>
                </c:pt>
                <c:pt idx="15">
                  <c:v>175</c:v>
                </c:pt>
                <c:pt idx="16">
                  <c:v>185</c:v>
                </c:pt>
                <c:pt idx="17">
                  <c:v>195</c:v>
                </c:pt>
                <c:pt idx="18">
                  <c:v>205</c:v>
                </c:pt>
                <c:pt idx="19">
                  <c:v>215</c:v>
                </c:pt>
                <c:pt idx="20">
                  <c:v>225</c:v>
                </c:pt>
                <c:pt idx="21">
                  <c:v>60</c:v>
                </c:pt>
                <c:pt idx="22">
                  <c:v>70</c:v>
                </c:pt>
                <c:pt idx="23">
                  <c:v>80</c:v>
                </c:pt>
                <c:pt idx="24">
                  <c:v>90</c:v>
                </c:pt>
                <c:pt idx="25">
                  <c:v>100</c:v>
                </c:pt>
                <c:pt idx="26">
                  <c:v>110</c:v>
                </c:pt>
                <c:pt idx="27">
                  <c:v>120</c:v>
                </c:pt>
                <c:pt idx="28">
                  <c:v>130</c:v>
                </c:pt>
                <c:pt idx="29">
                  <c:v>140</c:v>
                </c:pt>
                <c:pt idx="30">
                  <c:v>150</c:v>
                </c:pt>
                <c:pt idx="31">
                  <c:v>160</c:v>
                </c:pt>
                <c:pt idx="32">
                  <c:v>170</c:v>
                </c:pt>
                <c:pt idx="33">
                  <c:v>180</c:v>
                </c:pt>
                <c:pt idx="34">
                  <c:v>190</c:v>
                </c:pt>
                <c:pt idx="35">
                  <c:v>200</c:v>
                </c:pt>
                <c:pt idx="36">
                  <c:v>210</c:v>
                </c:pt>
                <c:pt idx="37">
                  <c:v>220</c:v>
                </c:pt>
                <c:pt idx="38">
                  <c:v>230</c:v>
                </c:pt>
                <c:pt idx="39">
                  <c:v>240</c:v>
                </c:pt>
                <c:pt idx="40">
                  <c:v>250</c:v>
                </c:pt>
                <c:pt idx="41">
                  <c:v>85</c:v>
                </c:pt>
                <c:pt idx="42">
                  <c:v>95</c:v>
                </c:pt>
                <c:pt idx="43">
                  <c:v>105</c:v>
                </c:pt>
                <c:pt idx="44">
                  <c:v>115</c:v>
                </c:pt>
                <c:pt idx="45">
                  <c:v>125</c:v>
                </c:pt>
                <c:pt idx="46">
                  <c:v>135</c:v>
                </c:pt>
                <c:pt idx="47">
                  <c:v>145</c:v>
                </c:pt>
                <c:pt idx="48">
                  <c:v>155</c:v>
                </c:pt>
                <c:pt idx="49">
                  <c:v>165</c:v>
                </c:pt>
                <c:pt idx="50">
                  <c:v>175</c:v>
                </c:pt>
                <c:pt idx="51">
                  <c:v>185</c:v>
                </c:pt>
                <c:pt idx="52">
                  <c:v>195</c:v>
                </c:pt>
                <c:pt idx="53">
                  <c:v>205</c:v>
                </c:pt>
                <c:pt idx="54">
                  <c:v>215</c:v>
                </c:pt>
                <c:pt idx="55">
                  <c:v>225</c:v>
                </c:pt>
                <c:pt idx="56">
                  <c:v>235</c:v>
                </c:pt>
                <c:pt idx="57">
                  <c:v>245</c:v>
                </c:pt>
                <c:pt idx="58">
                  <c:v>255</c:v>
                </c:pt>
                <c:pt idx="59">
                  <c:v>265</c:v>
                </c:pt>
                <c:pt idx="60">
                  <c:v>275</c:v>
                </c:pt>
                <c:pt idx="61">
                  <c:v>110</c:v>
                </c:pt>
                <c:pt idx="62">
                  <c:v>120</c:v>
                </c:pt>
                <c:pt idx="63">
                  <c:v>130</c:v>
                </c:pt>
                <c:pt idx="64">
                  <c:v>140</c:v>
                </c:pt>
                <c:pt idx="65">
                  <c:v>150</c:v>
                </c:pt>
                <c:pt idx="66">
                  <c:v>160</c:v>
                </c:pt>
                <c:pt idx="67">
                  <c:v>170</c:v>
                </c:pt>
                <c:pt idx="68">
                  <c:v>180</c:v>
                </c:pt>
                <c:pt idx="69">
                  <c:v>190</c:v>
                </c:pt>
                <c:pt idx="70">
                  <c:v>200</c:v>
                </c:pt>
                <c:pt idx="71">
                  <c:v>210</c:v>
                </c:pt>
                <c:pt idx="72">
                  <c:v>220</c:v>
                </c:pt>
                <c:pt idx="73">
                  <c:v>230</c:v>
                </c:pt>
                <c:pt idx="74">
                  <c:v>240</c:v>
                </c:pt>
                <c:pt idx="75">
                  <c:v>250</c:v>
                </c:pt>
                <c:pt idx="76">
                  <c:v>260</c:v>
                </c:pt>
                <c:pt idx="77">
                  <c:v>270</c:v>
                </c:pt>
                <c:pt idx="78">
                  <c:v>280</c:v>
                </c:pt>
                <c:pt idx="79">
                  <c:v>290</c:v>
                </c:pt>
                <c:pt idx="80">
                  <c:v>300</c:v>
                </c:pt>
                <c:pt idx="81">
                  <c:v>135</c:v>
                </c:pt>
                <c:pt idx="82">
                  <c:v>145</c:v>
                </c:pt>
                <c:pt idx="83">
                  <c:v>155</c:v>
                </c:pt>
                <c:pt idx="84">
                  <c:v>165</c:v>
                </c:pt>
                <c:pt idx="85">
                  <c:v>175</c:v>
                </c:pt>
                <c:pt idx="86">
                  <c:v>185</c:v>
                </c:pt>
                <c:pt idx="87">
                  <c:v>195</c:v>
                </c:pt>
                <c:pt idx="88">
                  <c:v>205</c:v>
                </c:pt>
                <c:pt idx="89">
                  <c:v>215</c:v>
                </c:pt>
                <c:pt idx="90">
                  <c:v>225</c:v>
                </c:pt>
                <c:pt idx="91">
                  <c:v>235</c:v>
                </c:pt>
                <c:pt idx="92">
                  <c:v>245</c:v>
                </c:pt>
                <c:pt idx="93">
                  <c:v>255</c:v>
                </c:pt>
                <c:pt idx="94">
                  <c:v>265</c:v>
                </c:pt>
                <c:pt idx="95">
                  <c:v>275</c:v>
                </c:pt>
                <c:pt idx="96">
                  <c:v>285</c:v>
                </c:pt>
                <c:pt idx="97">
                  <c:v>295</c:v>
                </c:pt>
                <c:pt idx="98">
                  <c:v>305</c:v>
                </c:pt>
                <c:pt idx="99">
                  <c:v>315</c:v>
                </c:pt>
                <c:pt idx="100">
                  <c:v>325</c:v>
                </c:pt>
                <c:pt idx="101">
                  <c:v>160</c:v>
                </c:pt>
                <c:pt idx="102">
                  <c:v>170</c:v>
                </c:pt>
                <c:pt idx="103">
                  <c:v>180</c:v>
                </c:pt>
                <c:pt idx="104">
                  <c:v>190</c:v>
                </c:pt>
                <c:pt idx="105">
                  <c:v>200</c:v>
                </c:pt>
                <c:pt idx="106">
                  <c:v>210</c:v>
                </c:pt>
                <c:pt idx="107">
                  <c:v>220</c:v>
                </c:pt>
                <c:pt idx="108">
                  <c:v>230</c:v>
                </c:pt>
                <c:pt idx="109">
                  <c:v>240</c:v>
                </c:pt>
                <c:pt idx="110">
                  <c:v>250</c:v>
                </c:pt>
                <c:pt idx="111">
                  <c:v>260</c:v>
                </c:pt>
                <c:pt idx="112">
                  <c:v>270</c:v>
                </c:pt>
                <c:pt idx="113">
                  <c:v>280</c:v>
                </c:pt>
                <c:pt idx="114">
                  <c:v>290</c:v>
                </c:pt>
                <c:pt idx="115">
                  <c:v>300</c:v>
                </c:pt>
                <c:pt idx="116">
                  <c:v>310</c:v>
                </c:pt>
                <c:pt idx="117">
                  <c:v>320</c:v>
                </c:pt>
                <c:pt idx="118">
                  <c:v>330</c:v>
                </c:pt>
                <c:pt idx="119">
                  <c:v>340</c:v>
                </c:pt>
                <c:pt idx="120">
                  <c:v>350</c:v>
                </c:pt>
                <c:pt idx="121">
                  <c:v>185</c:v>
                </c:pt>
                <c:pt idx="122">
                  <c:v>195</c:v>
                </c:pt>
                <c:pt idx="123">
                  <c:v>205</c:v>
                </c:pt>
                <c:pt idx="124">
                  <c:v>215</c:v>
                </c:pt>
                <c:pt idx="125">
                  <c:v>225</c:v>
                </c:pt>
                <c:pt idx="126">
                  <c:v>235</c:v>
                </c:pt>
                <c:pt idx="127">
                  <c:v>245</c:v>
                </c:pt>
                <c:pt idx="128">
                  <c:v>255</c:v>
                </c:pt>
                <c:pt idx="129">
                  <c:v>265</c:v>
                </c:pt>
                <c:pt idx="130">
                  <c:v>275</c:v>
                </c:pt>
                <c:pt idx="131">
                  <c:v>285</c:v>
                </c:pt>
                <c:pt idx="132">
                  <c:v>295</c:v>
                </c:pt>
                <c:pt idx="133">
                  <c:v>305</c:v>
                </c:pt>
                <c:pt idx="134">
                  <c:v>315</c:v>
                </c:pt>
                <c:pt idx="135">
                  <c:v>325</c:v>
                </c:pt>
                <c:pt idx="136">
                  <c:v>335</c:v>
                </c:pt>
                <c:pt idx="137">
                  <c:v>345</c:v>
                </c:pt>
                <c:pt idx="138">
                  <c:v>355</c:v>
                </c:pt>
                <c:pt idx="139">
                  <c:v>365</c:v>
                </c:pt>
                <c:pt idx="140">
                  <c:v>375</c:v>
                </c:pt>
                <c:pt idx="141">
                  <c:v>210</c:v>
                </c:pt>
                <c:pt idx="142">
                  <c:v>220</c:v>
                </c:pt>
                <c:pt idx="143">
                  <c:v>230</c:v>
                </c:pt>
                <c:pt idx="144">
                  <c:v>240</c:v>
                </c:pt>
                <c:pt idx="145">
                  <c:v>250</c:v>
                </c:pt>
                <c:pt idx="146">
                  <c:v>260</c:v>
                </c:pt>
                <c:pt idx="147">
                  <c:v>270</c:v>
                </c:pt>
                <c:pt idx="148">
                  <c:v>280</c:v>
                </c:pt>
                <c:pt idx="149">
                  <c:v>290</c:v>
                </c:pt>
                <c:pt idx="150">
                  <c:v>300</c:v>
                </c:pt>
                <c:pt idx="151">
                  <c:v>310</c:v>
                </c:pt>
                <c:pt idx="152">
                  <c:v>320</c:v>
                </c:pt>
                <c:pt idx="153">
                  <c:v>330</c:v>
                </c:pt>
                <c:pt idx="154">
                  <c:v>340</c:v>
                </c:pt>
                <c:pt idx="155">
                  <c:v>350</c:v>
                </c:pt>
                <c:pt idx="156">
                  <c:v>360</c:v>
                </c:pt>
                <c:pt idx="157">
                  <c:v>370</c:v>
                </c:pt>
                <c:pt idx="158">
                  <c:v>380</c:v>
                </c:pt>
                <c:pt idx="159">
                  <c:v>390</c:v>
                </c:pt>
                <c:pt idx="160">
                  <c:v>400</c:v>
                </c:pt>
                <c:pt idx="161">
                  <c:v>235</c:v>
                </c:pt>
                <c:pt idx="162">
                  <c:v>245</c:v>
                </c:pt>
                <c:pt idx="163">
                  <c:v>255</c:v>
                </c:pt>
                <c:pt idx="164">
                  <c:v>265</c:v>
                </c:pt>
                <c:pt idx="165">
                  <c:v>275</c:v>
                </c:pt>
                <c:pt idx="166">
                  <c:v>285</c:v>
                </c:pt>
                <c:pt idx="167">
                  <c:v>295</c:v>
                </c:pt>
                <c:pt idx="168">
                  <c:v>305</c:v>
                </c:pt>
                <c:pt idx="169">
                  <c:v>315</c:v>
                </c:pt>
                <c:pt idx="170">
                  <c:v>325</c:v>
                </c:pt>
                <c:pt idx="171">
                  <c:v>335</c:v>
                </c:pt>
                <c:pt idx="172">
                  <c:v>345</c:v>
                </c:pt>
                <c:pt idx="173">
                  <c:v>355</c:v>
                </c:pt>
                <c:pt idx="174">
                  <c:v>365</c:v>
                </c:pt>
                <c:pt idx="175">
                  <c:v>375</c:v>
                </c:pt>
                <c:pt idx="176">
                  <c:v>385</c:v>
                </c:pt>
                <c:pt idx="177">
                  <c:v>395</c:v>
                </c:pt>
                <c:pt idx="178">
                  <c:v>405</c:v>
                </c:pt>
                <c:pt idx="179">
                  <c:v>415</c:v>
                </c:pt>
                <c:pt idx="180">
                  <c:v>425</c:v>
                </c:pt>
                <c:pt idx="181">
                  <c:v>260</c:v>
                </c:pt>
                <c:pt idx="182">
                  <c:v>270</c:v>
                </c:pt>
                <c:pt idx="183">
                  <c:v>280</c:v>
                </c:pt>
                <c:pt idx="184">
                  <c:v>290</c:v>
                </c:pt>
                <c:pt idx="185">
                  <c:v>300</c:v>
                </c:pt>
                <c:pt idx="186">
                  <c:v>310</c:v>
                </c:pt>
                <c:pt idx="187">
                  <c:v>320</c:v>
                </c:pt>
                <c:pt idx="188">
                  <c:v>330</c:v>
                </c:pt>
                <c:pt idx="189">
                  <c:v>340</c:v>
                </c:pt>
                <c:pt idx="190">
                  <c:v>350</c:v>
                </c:pt>
                <c:pt idx="191">
                  <c:v>360</c:v>
                </c:pt>
                <c:pt idx="192">
                  <c:v>370</c:v>
                </c:pt>
                <c:pt idx="193">
                  <c:v>380</c:v>
                </c:pt>
                <c:pt idx="194">
                  <c:v>390</c:v>
                </c:pt>
                <c:pt idx="195">
                  <c:v>400</c:v>
                </c:pt>
                <c:pt idx="196">
                  <c:v>410</c:v>
                </c:pt>
                <c:pt idx="197">
                  <c:v>420</c:v>
                </c:pt>
                <c:pt idx="198">
                  <c:v>430</c:v>
                </c:pt>
                <c:pt idx="199">
                  <c:v>440</c:v>
                </c:pt>
                <c:pt idx="200">
                  <c:v>450</c:v>
                </c:pt>
                <c:pt idx="201">
                  <c:v>285</c:v>
                </c:pt>
                <c:pt idx="202">
                  <c:v>295</c:v>
                </c:pt>
                <c:pt idx="203">
                  <c:v>305</c:v>
                </c:pt>
                <c:pt idx="204">
                  <c:v>315</c:v>
                </c:pt>
                <c:pt idx="205">
                  <c:v>325</c:v>
                </c:pt>
                <c:pt idx="206">
                  <c:v>335</c:v>
                </c:pt>
                <c:pt idx="207">
                  <c:v>345</c:v>
                </c:pt>
                <c:pt idx="208">
                  <c:v>355</c:v>
                </c:pt>
                <c:pt idx="209">
                  <c:v>365</c:v>
                </c:pt>
                <c:pt idx="210">
                  <c:v>375</c:v>
                </c:pt>
                <c:pt idx="211">
                  <c:v>385</c:v>
                </c:pt>
                <c:pt idx="212">
                  <c:v>395</c:v>
                </c:pt>
                <c:pt idx="213">
                  <c:v>405</c:v>
                </c:pt>
                <c:pt idx="214">
                  <c:v>415</c:v>
                </c:pt>
                <c:pt idx="215">
                  <c:v>425</c:v>
                </c:pt>
                <c:pt idx="216">
                  <c:v>435</c:v>
                </c:pt>
                <c:pt idx="217">
                  <c:v>445</c:v>
                </c:pt>
                <c:pt idx="218">
                  <c:v>455</c:v>
                </c:pt>
                <c:pt idx="219">
                  <c:v>465</c:v>
                </c:pt>
                <c:pt idx="220">
                  <c:v>475</c:v>
                </c:pt>
                <c:pt idx="221">
                  <c:v>310</c:v>
                </c:pt>
                <c:pt idx="222">
                  <c:v>320</c:v>
                </c:pt>
                <c:pt idx="223">
                  <c:v>330</c:v>
                </c:pt>
                <c:pt idx="224">
                  <c:v>340</c:v>
                </c:pt>
                <c:pt idx="225">
                  <c:v>350</c:v>
                </c:pt>
                <c:pt idx="226">
                  <c:v>360</c:v>
                </c:pt>
                <c:pt idx="227">
                  <c:v>370</c:v>
                </c:pt>
                <c:pt idx="228">
                  <c:v>380</c:v>
                </c:pt>
                <c:pt idx="229">
                  <c:v>390</c:v>
                </c:pt>
                <c:pt idx="230">
                  <c:v>400</c:v>
                </c:pt>
                <c:pt idx="231">
                  <c:v>410</c:v>
                </c:pt>
                <c:pt idx="232">
                  <c:v>420</c:v>
                </c:pt>
                <c:pt idx="233">
                  <c:v>430</c:v>
                </c:pt>
                <c:pt idx="234">
                  <c:v>440</c:v>
                </c:pt>
                <c:pt idx="235">
                  <c:v>450</c:v>
                </c:pt>
                <c:pt idx="236">
                  <c:v>460</c:v>
                </c:pt>
                <c:pt idx="237">
                  <c:v>470</c:v>
                </c:pt>
                <c:pt idx="238">
                  <c:v>480</c:v>
                </c:pt>
                <c:pt idx="239">
                  <c:v>490</c:v>
                </c:pt>
                <c:pt idx="240">
                  <c:v>500</c:v>
                </c:pt>
                <c:pt idx="241">
                  <c:v>335</c:v>
                </c:pt>
                <c:pt idx="242">
                  <c:v>345</c:v>
                </c:pt>
                <c:pt idx="243">
                  <c:v>355</c:v>
                </c:pt>
                <c:pt idx="244">
                  <c:v>365</c:v>
                </c:pt>
                <c:pt idx="245">
                  <c:v>375</c:v>
                </c:pt>
                <c:pt idx="246">
                  <c:v>385</c:v>
                </c:pt>
                <c:pt idx="247">
                  <c:v>395</c:v>
                </c:pt>
                <c:pt idx="248">
                  <c:v>405</c:v>
                </c:pt>
                <c:pt idx="249">
                  <c:v>415</c:v>
                </c:pt>
                <c:pt idx="250">
                  <c:v>425</c:v>
                </c:pt>
                <c:pt idx="251">
                  <c:v>435</c:v>
                </c:pt>
                <c:pt idx="252">
                  <c:v>445</c:v>
                </c:pt>
                <c:pt idx="253">
                  <c:v>455</c:v>
                </c:pt>
                <c:pt idx="254">
                  <c:v>465</c:v>
                </c:pt>
                <c:pt idx="255">
                  <c:v>475</c:v>
                </c:pt>
                <c:pt idx="256">
                  <c:v>485</c:v>
                </c:pt>
                <c:pt idx="257">
                  <c:v>495</c:v>
                </c:pt>
                <c:pt idx="258">
                  <c:v>505</c:v>
                </c:pt>
                <c:pt idx="259">
                  <c:v>515</c:v>
                </c:pt>
                <c:pt idx="260">
                  <c:v>525</c:v>
                </c:pt>
                <c:pt idx="261">
                  <c:v>360</c:v>
                </c:pt>
                <c:pt idx="262">
                  <c:v>370</c:v>
                </c:pt>
                <c:pt idx="263">
                  <c:v>380</c:v>
                </c:pt>
                <c:pt idx="264">
                  <c:v>390</c:v>
                </c:pt>
                <c:pt idx="265">
                  <c:v>400</c:v>
                </c:pt>
                <c:pt idx="266">
                  <c:v>410</c:v>
                </c:pt>
                <c:pt idx="267">
                  <c:v>420</c:v>
                </c:pt>
                <c:pt idx="268">
                  <c:v>430</c:v>
                </c:pt>
                <c:pt idx="269">
                  <c:v>440</c:v>
                </c:pt>
                <c:pt idx="270">
                  <c:v>450</c:v>
                </c:pt>
                <c:pt idx="271">
                  <c:v>460</c:v>
                </c:pt>
                <c:pt idx="272">
                  <c:v>470</c:v>
                </c:pt>
                <c:pt idx="273">
                  <c:v>480</c:v>
                </c:pt>
                <c:pt idx="274">
                  <c:v>490</c:v>
                </c:pt>
                <c:pt idx="275">
                  <c:v>500</c:v>
                </c:pt>
                <c:pt idx="276">
                  <c:v>510</c:v>
                </c:pt>
                <c:pt idx="277">
                  <c:v>520</c:v>
                </c:pt>
                <c:pt idx="278">
                  <c:v>530</c:v>
                </c:pt>
                <c:pt idx="279">
                  <c:v>540</c:v>
                </c:pt>
                <c:pt idx="280">
                  <c:v>550</c:v>
                </c:pt>
                <c:pt idx="281">
                  <c:v>385</c:v>
                </c:pt>
                <c:pt idx="282">
                  <c:v>395</c:v>
                </c:pt>
                <c:pt idx="283">
                  <c:v>405</c:v>
                </c:pt>
                <c:pt idx="284">
                  <c:v>415</c:v>
                </c:pt>
                <c:pt idx="285">
                  <c:v>425</c:v>
                </c:pt>
                <c:pt idx="286">
                  <c:v>435</c:v>
                </c:pt>
                <c:pt idx="287">
                  <c:v>445</c:v>
                </c:pt>
                <c:pt idx="288">
                  <c:v>455</c:v>
                </c:pt>
                <c:pt idx="289">
                  <c:v>465</c:v>
                </c:pt>
                <c:pt idx="290">
                  <c:v>475</c:v>
                </c:pt>
                <c:pt idx="291">
                  <c:v>485</c:v>
                </c:pt>
                <c:pt idx="292">
                  <c:v>495</c:v>
                </c:pt>
                <c:pt idx="293">
                  <c:v>505</c:v>
                </c:pt>
                <c:pt idx="294">
                  <c:v>515</c:v>
                </c:pt>
                <c:pt idx="295">
                  <c:v>525</c:v>
                </c:pt>
                <c:pt idx="296">
                  <c:v>535</c:v>
                </c:pt>
                <c:pt idx="297">
                  <c:v>545</c:v>
                </c:pt>
                <c:pt idx="298">
                  <c:v>555</c:v>
                </c:pt>
                <c:pt idx="299">
                  <c:v>565</c:v>
                </c:pt>
                <c:pt idx="300">
                  <c:v>575</c:v>
                </c:pt>
                <c:pt idx="301">
                  <c:v>410</c:v>
                </c:pt>
                <c:pt idx="302">
                  <c:v>420</c:v>
                </c:pt>
                <c:pt idx="303">
                  <c:v>430</c:v>
                </c:pt>
                <c:pt idx="304">
                  <c:v>440</c:v>
                </c:pt>
                <c:pt idx="305">
                  <c:v>450</c:v>
                </c:pt>
                <c:pt idx="306">
                  <c:v>460</c:v>
                </c:pt>
                <c:pt idx="307">
                  <c:v>470</c:v>
                </c:pt>
                <c:pt idx="308">
                  <c:v>480</c:v>
                </c:pt>
                <c:pt idx="309">
                  <c:v>490</c:v>
                </c:pt>
                <c:pt idx="310">
                  <c:v>500</c:v>
                </c:pt>
                <c:pt idx="311">
                  <c:v>510</c:v>
                </c:pt>
                <c:pt idx="312">
                  <c:v>520</c:v>
                </c:pt>
                <c:pt idx="313">
                  <c:v>530</c:v>
                </c:pt>
                <c:pt idx="314">
                  <c:v>540</c:v>
                </c:pt>
                <c:pt idx="315">
                  <c:v>550</c:v>
                </c:pt>
                <c:pt idx="316">
                  <c:v>560</c:v>
                </c:pt>
                <c:pt idx="317">
                  <c:v>570</c:v>
                </c:pt>
                <c:pt idx="318">
                  <c:v>580</c:v>
                </c:pt>
                <c:pt idx="319">
                  <c:v>590</c:v>
                </c:pt>
                <c:pt idx="320">
                  <c:v>600</c:v>
                </c:pt>
                <c:pt idx="321">
                  <c:v>435</c:v>
                </c:pt>
                <c:pt idx="322">
                  <c:v>445</c:v>
                </c:pt>
                <c:pt idx="323">
                  <c:v>455</c:v>
                </c:pt>
                <c:pt idx="324">
                  <c:v>465</c:v>
                </c:pt>
                <c:pt idx="325">
                  <c:v>475</c:v>
                </c:pt>
                <c:pt idx="326">
                  <c:v>485</c:v>
                </c:pt>
                <c:pt idx="327">
                  <c:v>495</c:v>
                </c:pt>
                <c:pt idx="328">
                  <c:v>505</c:v>
                </c:pt>
                <c:pt idx="329">
                  <c:v>515</c:v>
                </c:pt>
                <c:pt idx="330">
                  <c:v>525</c:v>
                </c:pt>
                <c:pt idx="331">
                  <c:v>535</c:v>
                </c:pt>
                <c:pt idx="332">
                  <c:v>545</c:v>
                </c:pt>
                <c:pt idx="333">
                  <c:v>555</c:v>
                </c:pt>
                <c:pt idx="334">
                  <c:v>565</c:v>
                </c:pt>
                <c:pt idx="335">
                  <c:v>575</c:v>
                </c:pt>
                <c:pt idx="336">
                  <c:v>585</c:v>
                </c:pt>
                <c:pt idx="337">
                  <c:v>595</c:v>
                </c:pt>
                <c:pt idx="338">
                  <c:v>605</c:v>
                </c:pt>
                <c:pt idx="339">
                  <c:v>615</c:v>
                </c:pt>
                <c:pt idx="340">
                  <c:v>625</c:v>
                </c:pt>
                <c:pt idx="341">
                  <c:v>460</c:v>
                </c:pt>
                <c:pt idx="342">
                  <c:v>470</c:v>
                </c:pt>
                <c:pt idx="343">
                  <c:v>480</c:v>
                </c:pt>
                <c:pt idx="344">
                  <c:v>490</c:v>
                </c:pt>
                <c:pt idx="345">
                  <c:v>500</c:v>
                </c:pt>
                <c:pt idx="346">
                  <c:v>510</c:v>
                </c:pt>
                <c:pt idx="347">
                  <c:v>520</c:v>
                </c:pt>
                <c:pt idx="348">
                  <c:v>530</c:v>
                </c:pt>
                <c:pt idx="349">
                  <c:v>540</c:v>
                </c:pt>
                <c:pt idx="350">
                  <c:v>550</c:v>
                </c:pt>
                <c:pt idx="351">
                  <c:v>560</c:v>
                </c:pt>
                <c:pt idx="352">
                  <c:v>570</c:v>
                </c:pt>
                <c:pt idx="353">
                  <c:v>580</c:v>
                </c:pt>
                <c:pt idx="354">
                  <c:v>590</c:v>
                </c:pt>
                <c:pt idx="355">
                  <c:v>600</c:v>
                </c:pt>
                <c:pt idx="356">
                  <c:v>610</c:v>
                </c:pt>
                <c:pt idx="357">
                  <c:v>620</c:v>
                </c:pt>
                <c:pt idx="358">
                  <c:v>630</c:v>
                </c:pt>
                <c:pt idx="359">
                  <c:v>640</c:v>
                </c:pt>
                <c:pt idx="360">
                  <c:v>650</c:v>
                </c:pt>
                <c:pt idx="361">
                  <c:v>485</c:v>
                </c:pt>
                <c:pt idx="362">
                  <c:v>495</c:v>
                </c:pt>
                <c:pt idx="363">
                  <c:v>505</c:v>
                </c:pt>
                <c:pt idx="364">
                  <c:v>515</c:v>
                </c:pt>
                <c:pt idx="365">
                  <c:v>525</c:v>
                </c:pt>
                <c:pt idx="366">
                  <c:v>535</c:v>
                </c:pt>
                <c:pt idx="367">
                  <c:v>545</c:v>
                </c:pt>
                <c:pt idx="368">
                  <c:v>555</c:v>
                </c:pt>
                <c:pt idx="369">
                  <c:v>565</c:v>
                </c:pt>
                <c:pt idx="370">
                  <c:v>575</c:v>
                </c:pt>
                <c:pt idx="371">
                  <c:v>585</c:v>
                </c:pt>
                <c:pt idx="372">
                  <c:v>595</c:v>
                </c:pt>
                <c:pt idx="373">
                  <c:v>605</c:v>
                </c:pt>
                <c:pt idx="374">
                  <c:v>615</c:v>
                </c:pt>
                <c:pt idx="375">
                  <c:v>625</c:v>
                </c:pt>
                <c:pt idx="376">
                  <c:v>635</c:v>
                </c:pt>
                <c:pt idx="377">
                  <c:v>645</c:v>
                </c:pt>
                <c:pt idx="378">
                  <c:v>655</c:v>
                </c:pt>
                <c:pt idx="379">
                  <c:v>665</c:v>
                </c:pt>
                <c:pt idx="380">
                  <c:v>675</c:v>
                </c:pt>
                <c:pt idx="381">
                  <c:v>510</c:v>
                </c:pt>
                <c:pt idx="382">
                  <c:v>520</c:v>
                </c:pt>
                <c:pt idx="383">
                  <c:v>530</c:v>
                </c:pt>
                <c:pt idx="384">
                  <c:v>540</c:v>
                </c:pt>
                <c:pt idx="385">
                  <c:v>550</c:v>
                </c:pt>
                <c:pt idx="386">
                  <c:v>560</c:v>
                </c:pt>
                <c:pt idx="387">
                  <c:v>570</c:v>
                </c:pt>
                <c:pt idx="388">
                  <c:v>580</c:v>
                </c:pt>
                <c:pt idx="389">
                  <c:v>590</c:v>
                </c:pt>
                <c:pt idx="390">
                  <c:v>600</c:v>
                </c:pt>
                <c:pt idx="391">
                  <c:v>610</c:v>
                </c:pt>
                <c:pt idx="392">
                  <c:v>620</c:v>
                </c:pt>
                <c:pt idx="393">
                  <c:v>630</c:v>
                </c:pt>
                <c:pt idx="394">
                  <c:v>640</c:v>
                </c:pt>
                <c:pt idx="395">
                  <c:v>650</c:v>
                </c:pt>
                <c:pt idx="396">
                  <c:v>660</c:v>
                </c:pt>
                <c:pt idx="397">
                  <c:v>670</c:v>
                </c:pt>
                <c:pt idx="398">
                  <c:v>680</c:v>
                </c:pt>
                <c:pt idx="399">
                  <c:v>690</c:v>
                </c:pt>
                <c:pt idx="400">
                  <c:v>700</c:v>
                </c:pt>
              </c:numCache>
            </c:numRef>
          </c:cat>
          <c:val>
            <c:numRef>
              <c:f>predgbm_bedbath!$AR$2:$AR$402</c:f>
              <c:numCache>
                <c:formatCode>General</c:formatCode>
                <c:ptCount val="401"/>
                <c:pt idx="0">
                  <c:v>0</c:v>
                </c:pt>
                <c:pt idx="1">
                  <c:v>6300</c:v>
                </c:pt>
                <c:pt idx="2">
                  <c:v>8100</c:v>
                </c:pt>
                <c:pt idx="3">
                  <c:v>9900</c:v>
                </c:pt>
                <c:pt idx="4">
                  <c:v>11700</c:v>
                </c:pt>
                <c:pt idx="5">
                  <c:v>13500</c:v>
                </c:pt>
                <c:pt idx="6">
                  <c:v>15300</c:v>
                </c:pt>
                <c:pt idx="7">
                  <c:v>17100</c:v>
                </c:pt>
                <c:pt idx="8">
                  <c:v>18900</c:v>
                </c:pt>
                <c:pt idx="9">
                  <c:v>20700</c:v>
                </c:pt>
                <c:pt idx="10">
                  <c:v>22500</c:v>
                </c:pt>
                <c:pt idx="11">
                  <c:v>24300</c:v>
                </c:pt>
                <c:pt idx="12">
                  <c:v>26100</c:v>
                </c:pt>
                <c:pt idx="13">
                  <c:v>27900</c:v>
                </c:pt>
                <c:pt idx="14">
                  <c:v>29700</c:v>
                </c:pt>
                <c:pt idx="15">
                  <c:v>31500</c:v>
                </c:pt>
                <c:pt idx="16">
                  <c:v>33300</c:v>
                </c:pt>
                <c:pt idx="17">
                  <c:v>35100</c:v>
                </c:pt>
                <c:pt idx="18">
                  <c:v>36900</c:v>
                </c:pt>
                <c:pt idx="19">
                  <c:v>38700</c:v>
                </c:pt>
                <c:pt idx="20">
                  <c:v>40500</c:v>
                </c:pt>
                <c:pt idx="21">
                  <c:v>10800</c:v>
                </c:pt>
                <c:pt idx="22">
                  <c:v>12600</c:v>
                </c:pt>
                <c:pt idx="23">
                  <c:v>14400</c:v>
                </c:pt>
                <c:pt idx="24">
                  <c:v>16200</c:v>
                </c:pt>
                <c:pt idx="25">
                  <c:v>18000</c:v>
                </c:pt>
                <c:pt idx="26">
                  <c:v>19800</c:v>
                </c:pt>
                <c:pt idx="27">
                  <c:v>21600</c:v>
                </c:pt>
                <c:pt idx="28">
                  <c:v>23400</c:v>
                </c:pt>
                <c:pt idx="29">
                  <c:v>25200</c:v>
                </c:pt>
                <c:pt idx="30">
                  <c:v>27000</c:v>
                </c:pt>
                <c:pt idx="31">
                  <c:v>28800</c:v>
                </c:pt>
                <c:pt idx="32">
                  <c:v>30600</c:v>
                </c:pt>
                <c:pt idx="33">
                  <c:v>32400</c:v>
                </c:pt>
                <c:pt idx="34">
                  <c:v>34200</c:v>
                </c:pt>
                <c:pt idx="35">
                  <c:v>36000</c:v>
                </c:pt>
                <c:pt idx="36">
                  <c:v>37800</c:v>
                </c:pt>
                <c:pt idx="37">
                  <c:v>39600</c:v>
                </c:pt>
                <c:pt idx="38">
                  <c:v>41400</c:v>
                </c:pt>
                <c:pt idx="39">
                  <c:v>43200</c:v>
                </c:pt>
                <c:pt idx="40">
                  <c:v>45000</c:v>
                </c:pt>
                <c:pt idx="41">
                  <c:v>15300</c:v>
                </c:pt>
                <c:pt idx="42">
                  <c:v>17100</c:v>
                </c:pt>
                <c:pt idx="43">
                  <c:v>18900</c:v>
                </c:pt>
                <c:pt idx="44">
                  <c:v>20700</c:v>
                </c:pt>
                <c:pt idx="45">
                  <c:v>22500</c:v>
                </c:pt>
                <c:pt idx="46">
                  <c:v>24300</c:v>
                </c:pt>
                <c:pt idx="47">
                  <c:v>26100</c:v>
                </c:pt>
                <c:pt idx="48">
                  <c:v>27900</c:v>
                </c:pt>
                <c:pt idx="49">
                  <c:v>29700</c:v>
                </c:pt>
                <c:pt idx="50">
                  <c:v>31500</c:v>
                </c:pt>
                <c:pt idx="51">
                  <c:v>33300</c:v>
                </c:pt>
                <c:pt idx="52">
                  <c:v>35100</c:v>
                </c:pt>
                <c:pt idx="53">
                  <c:v>36900</c:v>
                </c:pt>
                <c:pt idx="54">
                  <c:v>38700</c:v>
                </c:pt>
                <c:pt idx="55">
                  <c:v>40500</c:v>
                </c:pt>
                <c:pt idx="56">
                  <c:v>42300</c:v>
                </c:pt>
                <c:pt idx="57">
                  <c:v>44100</c:v>
                </c:pt>
                <c:pt idx="58">
                  <c:v>45900</c:v>
                </c:pt>
                <c:pt idx="59">
                  <c:v>47700</c:v>
                </c:pt>
                <c:pt idx="60">
                  <c:v>49500</c:v>
                </c:pt>
                <c:pt idx="61">
                  <c:v>19800</c:v>
                </c:pt>
                <c:pt idx="62">
                  <c:v>21600</c:v>
                </c:pt>
                <c:pt idx="63">
                  <c:v>23400</c:v>
                </c:pt>
                <c:pt idx="64">
                  <c:v>25200</c:v>
                </c:pt>
                <c:pt idx="65">
                  <c:v>27000</c:v>
                </c:pt>
                <c:pt idx="66">
                  <c:v>28800</c:v>
                </c:pt>
                <c:pt idx="67">
                  <c:v>30600</c:v>
                </c:pt>
                <c:pt idx="68">
                  <c:v>32400</c:v>
                </c:pt>
                <c:pt idx="69">
                  <c:v>34200</c:v>
                </c:pt>
                <c:pt idx="70">
                  <c:v>36000</c:v>
                </c:pt>
                <c:pt idx="71">
                  <c:v>37800</c:v>
                </c:pt>
                <c:pt idx="72">
                  <c:v>39600</c:v>
                </c:pt>
                <c:pt idx="73">
                  <c:v>41400</c:v>
                </c:pt>
                <c:pt idx="74">
                  <c:v>43200</c:v>
                </c:pt>
                <c:pt idx="75">
                  <c:v>45000</c:v>
                </c:pt>
                <c:pt idx="76">
                  <c:v>46800</c:v>
                </c:pt>
                <c:pt idx="77">
                  <c:v>48600</c:v>
                </c:pt>
                <c:pt idx="78">
                  <c:v>50400</c:v>
                </c:pt>
                <c:pt idx="79">
                  <c:v>52200</c:v>
                </c:pt>
                <c:pt idx="80">
                  <c:v>54000</c:v>
                </c:pt>
                <c:pt idx="81">
                  <c:v>24300</c:v>
                </c:pt>
                <c:pt idx="82">
                  <c:v>26100</c:v>
                </c:pt>
                <c:pt idx="83">
                  <c:v>27900</c:v>
                </c:pt>
                <c:pt idx="84">
                  <c:v>29700</c:v>
                </c:pt>
                <c:pt idx="85">
                  <c:v>31500</c:v>
                </c:pt>
                <c:pt idx="86">
                  <c:v>33300</c:v>
                </c:pt>
                <c:pt idx="87">
                  <c:v>35100</c:v>
                </c:pt>
                <c:pt idx="88">
                  <c:v>36900</c:v>
                </c:pt>
                <c:pt idx="89">
                  <c:v>38700</c:v>
                </c:pt>
                <c:pt idx="90">
                  <c:v>40500</c:v>
                </c:pt>
                <c:pt idx="91">
                  <c:v>42300</c:v>
                </c:pt>
                <c:pt idx="92">
                  <c:v>44100</c:v>
                </c:pt>
                <c:pt idx="93">
                  <c:v>45900</c:v>
                </c:pt>
                <c:pt idx="94">
                  <c:v>47700</c:v>
                </c:pt>
                <c:pt idx="95">
                  <c:v>49500</c:v>
                </c:pt>
                <c:pt idx="96">
                  <c:v>51300</c:v>
                </c:pt>
                <c:pt idx="97">
                  <c:v>53100</c:v>
                </c:pt>
                <c:pt idx="98">
                  <c:v>54900</c:v>
                </c:pt>
                <c:pt idx="99">
                  <c:v>56700</c:v>
                </c:pt>
                <c:pt idx="100">
                  <c:v>58500</c:v>
                </c:pt>
                <c:pt idx="101">
                  <c:v>28800</c:v>
                </c:pt>
                <c:pt idx="102">
                  <c:v>30600</c:v>
                </c:pt>
                <c:pt idx="103">
                  <c:v>32400</c:v>
                </c:pt>
                <c:pt idx="104">
                  <c:v>34200</c:v>
                </c:pt>
                <c:pt idx="105">
                  <c:v>36000</c:v>
                </c:pt>
                <c:pt idx="106">
                  <c:v>37800</c:v>
                </c:pt>
                <c:pt idx="107">
                  <c:v>39600</c:v>
                </c:pt>
                <c:pt idx="108">
                  <c:v>41400</c:v>
                </c:pt>
                <c:pt idx="109">
                  <c:v>43200</c:v>
                </c:pt>
                <c:pt idx="110">
                  <c:v>45000</c:v>
                </c:pt>
                <c:pt idx="111">
                  <c:v>46800</c:v>
                </c:pt>
                <c:pt idx="112">
                  <c:v>48600</c:v>
                </c:pt>
                <c:pt idx="113">
                  <c:v>50400</c:v>
                </c:pt>
                <c:pt idx="114">
                  <c:v>52200</c:v>
                </c:pt>
                <c:pt idx="115">
                  <c:v>54000</c:v>
                </c:pt>
                <c:pt idx="116">
                  <c:v>55800</c:v>
                </c:pt>
                <c:pt idx="117">
                  <c:v>57600</c:v>
                </c:pt>
                <c:pt idx="118">
                  <c:v>59400</c:v>
                </c:pt>
                <c:pt idx="119">
                  <c:v>61200</c:v>
                </c:pt>
                <c:pt idx="120">
                  <c:v>63000</c:v>
                </c:pt>
                <c:pt idx="121">
                  <c:v>33300</c:v>
                </c:pt>
                <c:pt idx="122">
                  <c:v>35100</c:v>
                </c:pt>
                <c:pt idx="123">
                  <c:v>36900</c:v>
                </c:pt>
                <c:pt idx="124">
                  <c:v>38700</c:v>
                </c:pt>
                <c:pt idx="125">
                  <c:v>40500</c:v>
                </c:pt>
                <c:pt idx="126">
                  <c:v>42300</c:v>
                </c:pt>
                <c:pt idx="127">
                  <c:v>44100</c:v>
                </c:pt>
                <c:pt idx="128">
                  <c:v>45900</c:v>
                </c:pt>
                <c:pt idx="129">
                  <c:v>47700</c:v>
                </c:pt>
                <c:pt idx="130">
                  <c:v>49500</c:v>
                </c:pt>
                <c:pt idx="131">
                  <c:v>51300</c:v>
                </c:pt>
                <c:pt idx="132">
                  <c:v>53100</c:v>
                </c:pt>
                <c:pt idx="133">
                  <c:v>54900</c:v>
                </c:pt>
                <c:pt idx="134">
                  <c:v>56700</c:v>
                </c:pt>
                <c:pt idx="135">
                  <c:v>58500</c:v>
                </c:pt>
                <c:pt idx="136">
                  <c:v>60300</c:v>
                </c:pt>
                <c:pt idx="137">
                  <c:v>62100</c:v>
                </c:pt>
                <c:pt idx="138">
                  <c:v>63900</c:v>
                </c:pt>
                <c:pt idx="139">
                  <c:v>65700</c:v>
                </c:pt>
                <c:pt idx="140">
                  <c:v>67500</c:v>
                </c:pt>
                <c:pt idx="141">
                  <c:v>37800</c:v>
                </c:pt>
                <c:pt idx="142">
                  <c:v>39600</c:v>
                </c:pt>
                <c:pt idx="143">
                  <c:v>41400</c:v>
                </c:pt>
                <c:pt idx="144">
                  <c:v>43200</c:v>
                </c:pt>
                <c:pt idx="145">
                  <c:v>45000</c:v>
                </c:pt>
                <c:pt idx="146">
                  <c:v>46800</c:v>
                </c:pt>
                <c:pt idx="147">
                  <c:v>48600</c:v>
                </c:pt>
                <c:pt idx="148">
                  <c:v>50400</c:v>
                </c:pt>
                <c:pt idx="149">
                  <c:v>52200</c:v>
                </c:pt>
                <c:pt idx="150">
                  <c:v>54000</c:v>
                </c:pt>
                <c:pt idx="151">
                  <c:v>55800</c:v>
                </c:pt>
                <c:pt idx="152">
                  <c:v>57600</c:v>
                </c:pt>
                <c:pt idx="153">
                  <c:v>59400</c:v>
                </c:pt>
                <c:pt idx="154">
                  <c:v>61200</c:v>
                </c:pt>
                <c:pt idx="155">
                  <c:v>63000</c:v>
                </c:pt>
                <c:pt idx="156">
                  <c:v>64800</c:v>
                </c:pt>
                <c:pt idx="157">
                  <c:v>66600</c:v>
                </c:pt>
                <c:pt idx="158">
                  <c:v>68400</c:v>
                </c:pt>
                <c:pt idx="159">
                  <c:v>70200</c:v>
                </c:pt>
                <c:pt idx="160">
                  <c:v>72000</c:v>
                </c:pt>
                <c:pt idx="161">
                  <c:v>42300</c:v>
                </c:pt>
                <c:pt idx="162">
                  <c:v>44100</c:v>
                </c:pt>
                <c:pt idx="163">
                  <c:v>45900</c:v>
                </c:pt>
                <c:pt idx="164">
                  <c:v>47700</c:v>
                </c:pt>
                <c:pt idx="165">
                  <c:v>49500</c:v>
                </c:pt>
                <c:pt idx="166">
                  <c:v>51300</c:v>
                </c:pt>
                <c:pt idx="167">
                  <c:v>53100</c:v>
                </c:pt>
                <c:pt idx="168">
                  <c:v>54900</c:v>
                </c:pt>
                <c:pt idx="169">
                  <c:v>56700</c:v>
                </c:pt>
                <c:pt idx="170">
                  <c:v>58500</c:v>
                </c:pt>
                <c:pt idx="171">
                  <c:v>60300</c:v>
                </c:pt>
                <c:pt idx="172">
                  <c:v>62100</c:v>
                </c:pt>
                <c:pt idx="173">
                  <c:v>63900</c:v>
                </c:pt>
                <c:pt idx="174">
                  <c:v>65700</c:v>
                </c:pt>
                <c:pt idx="175">
                  <c:v>67500</c:v>
                </c:pt>
                <c:pt idx="176">
                  <c:v>69300</c:v>
                </c:pt>
                <c:pt idx="177">
                  <c:v>71100</c:v>
                </c:pt>
                <c:pt idx="178">
                  <c:v>72900</c:v>
                </c:pt>
                <c:pt idx="179">
                  <c:v>74700</c:v>
                </c:pt>
                <c:pt idx="180">
                  <c:v>76500</c:v>
                </c:pt>
                <c:pt idx="181">
                  <c:v>46800</c:v>
                </c:pt>
                <c:pt idx="182">
                  <c:v>48600</c:v>
                </c:pt>
                <c:pt idx="183">
                  <c:v>50400</c:v>
                </c:pt>
                <c:pt idx="184">
                  <c:v>52200</c:v>
                </c:pt>
                <c:pt idx="185">
                  <c:v>54000</c:v>
                </c:pt>
                <c:pt idx="186">
                  <c:v>55800</c:v>
                </c:pt>
                <c:pt idx="187">
                  <c:v>57600</c:v>
                </c:pt>
                <c:pt idx="188">
                  <c:v>59400</c:v>
                </c:pt>
                <c:pt idx="189">
                  <c:v>61200</c:v>
                </c:pt>
                <c:pt idx="190">
                  <c:v>63000</c:v>
                </c:pt>
                <c:pt idx="191">
                  <c:v>64800</c:v>
                </c:pt>
                <c:pt idx="192">
                  <c:v>66600</c:v>
                </c:pt>
                <c:pt idx="193">
                  <c:v>68400</c:v>
                </c:pt>
                <c:pt idx="194">
                  <c:v>70200</c:v>
                </c:pt>
                <c:pt idx="195">
                  <c:v>72000</c:v>
                </c:pt>
                <c:pt idx="196">
                  <c:v>73800</c:v>
                </c:pt>
                <c:pt idx="197">
                  <c:v>75600</c:v>
                </c:pt>
                <c:pt idx="198">
                  <c:v>77400</c:v>
                </c:pt>
                <c:pt idx="199">
                  <c:v>79200</c:v>
                </c:pt>
                <c:pt idx="200">
                  <c:v>81000</c:v>
                </c:pt>
                <c:pt idx="201">
                  <c:v>51300</c:v>
                </c:pt>
                <c:pt idx="202">
                  <c:v>53100</c:v>
                </c:pt>
                <c:pt idx="203">
                  <c:v>54900</c:v>
                </c:pt>
                <c:pt idx="204">
                  <c:v>56700</c:v>
                </c:pt>
                <c:pt idx="205">
                  <c:v>58500</c:v>
                </c:pt>
                <c:pt idx="206">
                  <c:v>60300</c:v>
                </c:pt>
                <c:pt idx="207">
                  <c:v>62100</c:v>
                </c:pt>
                <c:pt idx="208">
                  <c:v>63900</c:v>
                </c:pt>
                <c:pt idx="209">
                  <c:v>65700</c:v>
                </c:pt>
                <c:pt idx="210">
                  <c:v>67500</c:v>
                </c:pt>
                <c:pt idx="211">
                  <c:v>69300</c:v>
                </c:pt>
                <c:pt idx="212">
                  <c:v>71100</c:v>
                </c:pt>
                <c:pt idx="213">
                  <c:v>72900</c:v>
                </c:pt>
                <c:pt idx="214">
                  <c:v>74700</c:v>
                </c:pt>
                <c:pt idx="215">
                  <c:v>76500</c:v>
                </c:pt>
                <c:pt idx="216">
                  <c:v>78300</c:v>
                </c:pt>
                <c:pt idx="217">
                  <c:v>80100</c:v>
                </c:pt>
                <c:pt idx="218">
                  <c:v>81900</c:v>
                </c:pt>
                <c:pt idx="219">
                  <c:v>83700</c:v>
                </c:pt>
                <c:pt idx="220">
                  <c:v>85500</c:v>
                </c:pt>
                <c:pt idx="221">
                  <c:v>55800</c:v>
                </c:pt>
                <c:pt idx="222">
                  <c:v>57600</c:v>
                </c:pt>
                <c:pt idx="223">
                  <c:v>59400</c:v>
                </c:pt>
                <c:pt idx="224">
                  <c:v>61200</c:v>
                </c:pt>
                <c:pt idx="225">
                  <c:v>63000</c:v>
                </c:pt>
                <c:pt idx="226">
                  <c:v>64800</c:v>
                </c:pt>
                <c:pt idx="227">
                  <c:v>66600</c:v>
                </c:pt>
                <c:pt idx="228">
                  <c:v>68400</c:v>
                </c:pt>
                <c:pt idx="229">
                  <c:v>70200</c:v>
                </c:pt>
                <c:pt idx="230">
                  <c:v>72000</c:v>
                </c:pt>
                <c:pt idx="231">
                  <c:v>73800</c:v>
                </c:pt>
                <c:pt idx="232">
                  <c:v>75600</c:v>
                </c:pt>
                <c:pt idx="233">
                  <c:v>77400</c:v>
                </c:pt>
                <c:pt idx="234">
                  <c:v>79200</c:v>
                </c:pt>
                <c:pt idx="235">
                  <c:v>81000</c:v>
                </c:pt>
                <c:pt idx="236">
                  <c:v>82800</c:v>
                </c:pt>
                <c:pt idx="237">
                  <c:v>84600</c:v>
                </c:pt>
                <c:pt idx="238">
                  <c:v>86400</c:v>
                </c:pt>
                <c:pt idx="239">
                  <c:v>88200</c:v>
                </c:pt>
                <c:pt idx="240">
                  <c:v>90000</c:v>
                </c:pt>
                <c:pt idx="241">
                  <c:v>60300</c:v>
                </c:pt>
                <c:pt idx="242">
                  <c:v>62100</c:v>
                </c:pt>
                <c:pt idx="243">
                  <c:v>63900</c:v>
                </c:pt>
                <c:pt idx="244">
                  <c:v>65700</c:v>
                </c:pt>
                <c:pt idx="245">
                  <c:v>67500</c:v>
                </c:pt>
                <c:pt idx="246">
                  <c:v>69300</c:v>
                </c:pt>
                <c:pt idx="247">
                  <c:v>71100</c:v>
                </c:pt>
                <c:pt idx="248">
                  <c:v>72900</c:v>
                </c:pt>
                <c:pt idx="249">
                  <c:v>74700</c:v>
                </c:pt>
                <c:pt idx="250">
                  <c:v>76500</c:v>
                </c:pt>
                <c:pt idx="251">
                  <c:v>78300</c:v>
                </c:pt>
                <c:pt idx="252">
                  <c:v>80100</c:v>
                </c:pt>
                <c:pt idx="253">
                  <c:v>81900</c:v>
                </c:pt>
                <c:pt idx="254">
                  <c:v>83700</c:v>
                </c:pt>
                <c:pt idx="255">
                  <c:v>85500</c:v>
                </c:pt>
                <c:pt idx="256">
                  <c:v>87300</c:v>
                </c:pt>
                <c:pt idx="257">
                  <c:v>89100</c:v>
                </c:pt>
                <c:pt idx="258">
                  <c:v>90900</c:v>
                </c:pt>
                <c:pt idx="259">
                  <c:v>92700</c:v>
                </c:pt>
                <c:pt idx="260">
                  <c:v>94500</c:v>
                </c:pt>
                <c:pt idx="261">
                  <c:v>64800</c:v>
                </c:pt>
                <c:pt idx="262">
                  <c:v>66600</c:v>
                </c:pt>
                <c:pt idx="263">
                  <c:v>68400</c:v>
                </c:pt>
                <c:pt idx="264">
                  <c:v>70200</c:v>
                </c:pt>
                <c:pt idx="265">
                  <c:v>72000</c:v>
                </c:pt>
                <c:pt idx="266">
                  <c:v>73800</c:v>
                </c:pt>
                <c:pt idx="267">
                  <c:v>75600</c:v>
                </c:pt>
                <c:pt idx="268">
                  <c:v>77400</c:v>
                </c:pt>
                <c:pt idx="269">
                  <c:v>79200</c:v>
                </c:pt>
                <c:pt idx="270">
                  <c:v>81000</c:v>
                </c:pt>
                <c:pt idx="271">
                  <c:v>82800</c:v>
                </c:pt>
                <c:pt idx="272">
                  <c:v>84600</c:v>
                </c:pt>
                <c:pt idx="273">
                  <c:v>86400</c:v>
                </c:pt>
                <c:pt idx="274">
                  <c:v>88200</c:v>
                </c:pt>
                <c:pt idx="275">
                  <c:v>90000</c:v>
                </c:pt>
                <c:pt idx="276">
                  <c:v>91800</c:v>
                </c:pt>
                <c:pt idx="277">
                  <c:v>93600</c:v>
                </c:pt>
                <c:pt idx="278">
                  <c:v>95400</c:v>
                </c:pt>
                <c:pt idx="279">
                  <c:v>97200</c:v>
                </c:pt>
                <c:pt idx="280">
                  <c:v>99000</c:v>
                </c:pt>
                <c:pt idx="281">
                  <c:v>69300</c:v>
                </c:pt>
                <c:pt idx="282">
                  <c:v>71100</c:v>
                </c:pt>
                <c:pt idx="283">
                  <c:v>72900</c:v>
                </c:pt>
                <c:pt idx="284">
                  <c:v>74700</c:v>
                </c:pt>
                <c:pt idx="285">
                  <c:v>76500</c:v>
                </c:pt>
                <c:pt idx="286">
                  <c:v>78300</c:v>
                </c:pt>
                <c:pt idx="287">
                  <c:v>80100</c:v>
                </c:pt>
                <c:pt idx="288">
                  <c:v>81900</c:v>
                </c:pt>
                <c:pt idx="289">
                  <c:v>83700</c:v>
                </c:pt>
                <c:pt idx="290">
                  <c:v>85500</c:v>
                </c:pt>
                <c:pt idx="291">
                  <c:v>87300</c:v>
                </c:pt>
                <c:pt idx="292">
                  <c:v>89100</c:v>
                </c:pt>
                <c:pt idx="293">
                  <c:v>90900</c:v>
                </c:pt>
                <c:pt idx="294">
                  <c:v>92700</c:v>
                </c:pt>
                <c:pt idx="295">
                  <c:v>94500</c:v>
                </c:pt>
                <c:pt idx="296">
                  <c:v>96300</c:v>
                </c:pt>
                <c:pt idx="297">
                  <c:v>98100</c:v>
                </c:pt>
                <c:pt idx="298">
                  <c:v>99900</c:v>
                </c:pt>
                <c:pt idx="299">
                  <c:v>101700</c:v>
                </c:pt>
                <c:pt idx="300">
                  <c:v>103500</c:v>
                </c:pt>
                <c:pt idx="301">
                  <c:v>73800</c:v>
                </c:pt>
                <c:pt idx="302">
                  <c:v>75600</c:v>
                </c:pt>
                <c:pt idx="303">
                  <c:v>77400</c:v>
                </c:pt>
                <c:pt idx="304">
                  <c:v>79200</c:v>
                </c:pt>
                <c:pt idx="305">
                  <c:v>81000</c:v>
                </c:pt>
                <c:pt idx="306">
                  <c:v>82800</c:v>
                </c:pt>
                <c:pt idx="307">
                  <c:v>84600</c:v>
                </c:pt>
                <c:pt idx="308">
                  <c:v>86400</c:v>
                </c:pt>
                <c:pt idx="309">
                  <c:v>88200</c:v>
                </c:pt>
                <c:pt idx="310">
                  <c:v>90000</c:v>
                </c:pt>
                <c:pt idx="311">
                  <c:v>91800</c:v>
                </c:pt>
                <c:pt idx="312">
                  <c:v>93600</c:v>
                </c:pt>
                <c:pt idx="313">
                  <c:v>95400</c:v>
                </c:pt>
                <c:pt idx="314">
                  <c:v>97200</c:v>
                </c:pt>
                <c:pt idx="315">
                  <c:v>99000</c:v>
                </c:pt>
                <c:pt idx="316">
                  <c:v>100800</c:v>
                </c:pt>
                <c:pt idx="317">
                  <c:v>102600</c:v>
                </c:pt>
                <c:pt idx="318">
                  <c:v>104400</c:v>
                </c:pt>
                <c:pt idx="319">
                  <c:v>106200</c:v>
                </c:pt>
                <c:pt idx="320">
                  <c:v>108000</c:v>
                </c:pt>
                <c:pt idx="321">
                  <c:v>78300</c:v>
                </c:pt>
                <c:pt idx="322">
                  <c:v>80100</c:v>
                </c:pt>
                <c:pt idx="323">
                  <c:v>81900</c:v>
                </c:pt>
                <c:pt idx="324">
                  <c:v>83700</c:v>
                </c:pt>
                <c:pt idx="325">
                  <c:v>85500</c:v>
                </c:pt>
                <c:pt idx="326">
                  <c:v>87300</c:v>
                </c:pt>
                <c:pt idx="327">
                  <c:v>89100</c:v>
                </c:pt>
                <c:pt idx="328">
                  <c:v>90900</c:v>
                </c:pt>
                <c:pt idx="329">
                  <c:v>92700</c:v>
                </c:pt>
                <c:pt idx="330">
                  <c:v>94500</c:v>
                </c:pt>
                <c:pt idx="331">
                  <c:v>96300</c:v>
                </c:pt>
                <c:pt idx="332">
                  <c:v>98100</c:v>
                </c:pt>
                <c:pt idx="333">
                  <c:v>99900</c:v>
                </c:pt>
                <c:pt idx="334">
                  <c:v>101700</c:v>
                </c:pt>
                <c:pt idx="335">
                  <c:v>103500</c:v>
                </c:pt>
                <c:pt idx="336">
                  <c:v>105300</c:v>
                </c:pt>
                <c:pt idx="337">
                  <c:v>107100</c:v>
                </c:pt>
                <c:pt idx="338">
                  <c:v>108900</c:v>
                </c:pt>
                <c:pt idx="339">
                  <c:v>110700</c:v>
                </c:pt>
                <c:pt idx="340">
                  <c:v>112500</c:v>
                </c:pt>
                <c:pt idx="341">
                  <c:v>82800</c:v>
                </c:pt>
                <c:pt idx="342">
                  <c:v>84600</c:v>
                </c:pt>
                <c:pt idx="343">
                  <c:v>86400</c:v>
                </c:pt>
                <c:pt idx="344">
                  <c:v>88200</c:v>
                </c:pt>
                <c:pt idx="345">
                  <c:v>90000</c:v>
                </c:pt>
                <c:pt idx="346">
                  <c:v>91800</c:v>
                </c:pt>
                <c:pt idx="347">
                  <c:v>93600</c:v>
                </c:pt>
                <c:pt idx="348">
                  <c:v>95400</c:v>
                </c:pt>
                <c:pt idx="349">
                  <c:v>97200</c:v>
                </c:pt>
                <c:pt idx="350">
                  <c:v>99000</c:v>
                </c:pt>
                <c:pt idx="351">
                  <c:v>100800</c:v>
                </c:pt>
                <c:pt idx="352">
                  <c:v>102600</c:v>
                </c:pt>
                <c:pt idx="353">
                  <c:v>104400</c:v>
                </c:pt>
                <c:pt idx="354">
                  <c:v>106200</c:v>
                </c:pt>
                <c:pt idx="355">
                  <c:v>108000</c:v>
                </c:pt>
                <c:pt idx="356">
                  <c:v>109800</c:v>
                </c:pt>
                <c:pt idx="357">
                  <c:v>111600</c:v>
                </c:pt>
                <c:pt idx="358">
                  <c:v>113400</c:v>
                </c:pt>
                <c:pt idx="359">
                  <c:v>115200</c:v>
                </c:pt>
                <c:pt idx="360">
                  <c:v>117000</c:v>
                </c:pt>
                <c:pt idx="361">
                  <c:v>87300</c:v>
                </c:pt>
                <c:pt idx="362">
                  <c:v>89100</c:v>
                </c:pt>
                <c:pt idx="363">
                  <c:v>90900</c:v>
                </c:pt>
                <c:pt idx="364">
                  <c:v>92700</c:v>
                </c:pt>
                <c:pt idx="365">
                  <c:v>94500</c:v>
                </c:pt>
                <c:pt idx="366">
                  <c:v>96300</c:v>
                </c:pt>
                <c:pt idx="367">
                  <c:v>98100</c:v>
                </c:pt>
                <c:pt idx="368">
                  <c:v>99900</c:v>
                </c:pt>
                <c:pt idx="369">
                  <c:v>101700</c:v>
                </c:pt>
                <c:pt idx="370">
                  <c:v>103500</c:v>
                </c:pt>
                <c:pt idx="371">
                  <c:v>105300</c:v>
                </c:pt>
                <c:pt idx="372">
                  <c:v>107100</c:v>
                </c:pt>
                <c:pt idx="373">
                  <c:v>108900</c:v>
                </c:pt>
                <c:pt idx="374">
                  <c:v>110700</c:v>
                </c:pt>
                <c:pt idx="375">
                  <c:v>112500</c:v>
                </c:pt>
                <c:pt idx="376">
                  <c:v>114300</c:v>
                </c:pt>
                <c:pt idx="377">
                  <c:v>116100</c:v>
                </c:pt>
                <c:pt idx="378">
                  <c:v>117900</c:v>
                </c:pt>
                <c:pt idx="379">
                  <c:v>119700</c:v>
                </c:pt>
                <c:pt idx="380">
                  <c:v>121500</c:v>
                </c:pt>
                <c:pt idx="381">
                  <c:v>91800</c:v>
                </c:pt>
                <c:pt idx="382">
                  <c:v>93600</c:v>
                </c:pt>
                <c:pt idx="383">
                  <c:v>95400</c:v>
                </c:pt>
                <c:pt idx="384">
                  <c:v>97200</c:v>
                </c:pt>
                <c:pt idx="385">
                  <c:v>99000</c:v>
                </c:pt>
                <c:pt idx="386">
                  <c:v>100800</c:v>
                </c:pt>
                <c:pt idx="387">
                  <c:v>102600</c:v>
                </c:pt>
                <c:pt idx="388">
                  <c:v>104400</c:v>
                </c:pt>
                <c:pt idx="389">
                  <c:v>106200</c:v>
                </c:pt>
                <c:pt idx="390">
                  <c:v>108000</c:v>
                </c:pt>
                <c:pt idx="391">
                  <c:v>109800</c:v>
                </c:pt>
                <c:pt idx="392">
                  <c:v>111600</c:v>
                </c:pt>
                <c:pt idx="393">
                  <c:v>113400</c:v>
                </c:pt>
                <c:pt idx="394">
                  <c:v>115200</c:v>
                </c:pt>
                <c:pt idx="395">
                  <c:v>117000</c:v>
                </c:pt>
                <c:pt idx="396">
                  <c:v>118800</c:v>
                </c:pt>
                <c:pt idx="397">
                  <c:v>120600</c:v>
                </c:pt>
                <c:pt idx="398">
                  <c:v>122400</c:v>
                </c:pt>
                <c:pt idx="399">
                  <c:v>124200</c:v>
                </c:pt>
                <c:pt idx="400">
                  <c:v>126000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C36-4424-8099-96C406883B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0765375"/>
        <c:axId val="1421332511"/>
      </c:lineChart>
      <c:catAx>
        <c:axId val="14874986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21354975"/>
        <c:crosses val="autoZero"/>
        <c:auto val="1"/>
        <c:lblAlgn val="ctr"/>
        <c:lblOffset val="100"/>
        <c:noMultiLvlLbl val="0"/>
      </c:catAx>
      <c:valAx>
        <c:axId val="1421354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Predicted AVM $</a:t>
                </a:r>
              </a:p>
            </c:rich>
          </c:tx>
          <c:layout>
            <c:manualLayout>
              <c:xMode val="edge"/>
              <c:yMode val="edge"/>
              <c:x val="4.5248829475593839E-2"/>
              <c:y val="0.537838375168043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7498607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42133251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Cost to build new</a:t>
                </a:r>
                <a:r>
                  <a:rPr lang="en-US" baseline="0" dirty="0"/>
                  <a:t> $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92144611311599345"/>
              <c:y val="0.517002227958672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765375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370765375"/>
        <c:scaling>
          <c:orientation val="minMax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Sq. Ft. Addition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1332511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2F2F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Key</a:t>
            </a:r>
            <a:r>
              <a:rPr lang="en-US" baseline="0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Driving Factors from AVM (From Model)</a:t>
            </a:r>
            <a:endParaRPr lang="en-US" dirty="0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c:rich>
      </c:tx>
      <c:layout>
        <c:manualLayout>
          <c:xMode val="edge"/>
          <c:yMode val="edge"/>
          <c:x val="0.21672153356973442"/>
          <c:y val="4.69151816789091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6FBEB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gbm_fit_summary3!$A$2:$A$20</c:f>
              <c:strCache>
                <c:ptCount val="19"/>
                <c:pt idx="0">
                  <c:v>number_of_buildings</c:v>
                </c:pt>
                <c:pt idx="1">
                  <c:v>full_baths_all_buildings</c:v>
                </c:pt>
                <c:pt idx="2">
                  <c:v>basement_square_feet</c:v>
                </c:pt>
                <c:pt idx="3">
                  <c:v>bedrooms_all_buildings</c:v>
                </c:pt>
                <c:pt idx="4">
                  <c:v>half_baths_all_buildings</c:v>
                </c:pt>
                <c:pt idx="5">
                  <c:v>stories_number</c:v>
                </c:pt>
                <c:pt idx="6">
                  <c:v>pool_indicator</c:v>
                </c:pt>
                <c:pt idx="7">
                  <c:v>total_rooms_all_buildings</c:v>
                </c:pt>
                <c:pt idx="8">
                  <c:v>total_baths_primary_building</c:v>
                </c:pt>
                <c:pt idx="9">
                  <c:v>total_bath_rooms_calculated_all_buildings</c:v>
                </c:pt>
                <c:pt idx="10">
                  <c:v>garage_parking_square_feet</c:v>
                </c:pt>
                <c:pt idx="11">
                  <c:v>year_built</c:v>
                </c:pt>
                <c:pt idx="12">
                  <c:v>ground_floor_square_feet</c:v>
                </c:pt>
                <c:pt idx="13">
                  <c:v>building_square_feet</c:v>
                </c:pt>
                <c:pt idx="14">
                  <c:v>situs_zip_code</c:v>
                </c:pt>
                <c:pt idx="15">
                  <c:v>living_square_feet_all_buildings</c:v>
                </c:pt>
                <c:pt idx="16">
                  <c:v>assessed_land_value</c:v>
                </c:pt>
                <c:pt idx="17">
                  <c:v>land_square_footage</c:v>
                </c:pt>
                <c:pt idx="18">
                  <c:v>universal_building_square_feet</c:v>
                </c:pt>
              </c:strCache>
            </c:strRef>
          </c:cat>
          <c:val>
            <c:numRef>
              <c:f>gbm_fit_summary3!$B$2:$B$20</c:f>
              <c:numCache>
                <c:formatCode>0.0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1.8460547764565901E-2</c:v>
                </c:pt>
                <c:pt idx="4">
                  <c:v>4.6423962120450697E-2</c:v>
                </c:pt>
                <c:pt idx="5">
                  <c:v>0.100039447593959</c:v>
                </c:pt>
                <c:pt idx="6">
                  <c:v>0.115559403965574</c:v>
                </c:pt>
                <c:pt idx="7">
                  <c:v>0.13529908536065</c:v>
                </c:pt>
                <c:pt idx="8">
                  <c:v>0.148712903511168</c:v>
                </c:pt>
                <c:pt idx="9">
                  <c:v>0.74900072250608096</c:v>
                </c:pt>
                <c:pt idx="10">
                  <c:v>0.75489379289842096</c:v>
                </c:pt>
                <c:pt idx="11">
                  <c:v>1.74049504233452</c:v>
                </c:pt>
                <c:pt idx="12">
                  <c:v>3.1704739915908</c:v>
                </c:pt>
                <c:pt idx="13">
                  <c:v>3.7918943129953999</c:v>
                </c:pt>
                <c:pt idx="14">
                  <c:v>6.5993721052262302</c:v>
                </c:pt>
                <c:pt idx="15">
                  <c:v>10.626609552500801</c:v>
                </c:pt>
                <c:pt idx="16">
                  <c:v>14.337913782625099</c:v>
                </c:pt>
                <c:pt idx="17">
                  <c:v>14.3477283363921</c:v>
                </c:pt>
                <c:pt idx="18">
                  <c:v>43.317123010614203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A-4D66-B154-2DACA720388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8"/>
        <c:axId val="142293424"/>
        <c:axId val="85933680"/>
      </c:barChart>
      <c:catAx>
        <c:axId val="1422934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933680"/>
        <c:crosses val="autoZero"/>
        <c:auto val="1"/>
        <c:lblAlgn val="ctr"/>
        <c:lblOffset val="100"/>
        <c:noMultiLvlLbl val="0"/>
      </c:catAx>
      <c:valAx>
        <c:axId val="85933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Relative Imprtance based on GBM Model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9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89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0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2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76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054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E503-49C7-499D-A211-CFC9355D8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1A854-EC62-44BE-8122-35A7EAF73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DC9A-55AC-4241-8110-29585A1A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5F177-6B55-4FC9-A66E-71C8A8BE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3668-4469-4F82-A692-DF7D9189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11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1121-6C26-4B56-A7D9-EA53725F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7647-50D3-44C7-9EDE-200210455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B7E99-56D9-4B8A-94B8-AE9000950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73E07-3E5A-4DAB-B4A3-478E2B43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8D0E-9A60-4F07-8A44-09067DDE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5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12D4-BD88-4E5C-87A1-D448C11A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FE9E9-6DAD-4B87-B1E1-66B0EB3A7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E1A3E-5D63-4A56-BC2D-A588727F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8D3BD-94B2-41A5-8606-E3C5DDD0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E8BF3-2485-4572-9713-C5274922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78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A5A1-0AF1-4CCE-8B45-C954E166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EAE9E-0B09-4270-86F9-DF6283FB5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0B7A2-5923-4931-8B02-4568B5A7D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A39A1-969D-4B76-A733-5711ACDD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1E65B-7625-4D13-B40F-12C29519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3E7AC-6400-4C11-89BE-0824BE0D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8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F026-BCF9-4091-8004-FBADE508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52A9E-E214-4DB3-9D12-8B87208CA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30414-B795-4DF1-98B5-6659F5CC6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5AA78-1EAF-4600-BB92-4D9849728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FE0B1-FDB9-45C8-A577-5A8CF9FBD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45281-86BB-4AA3-B028-C6CDB605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A84566-6B25-4E96-8A48-1D2CD198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CFCBC-A336-401E-BA75-86B5606F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87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2759-DF8C-4E82-81FD-9549B59A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6A8FD-6C0B-4864-B1EE-D5827048E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95CA9-0BCE-40DA-AE16-411D6699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C797A-7E1C-4F5C-8620-54980354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56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5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54338-E8DD-4856-A69E-F11AC01E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4CC523-FBF0-49A8-8B44-27C1A2AB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B8A80-CBED-4439-8D1B-A6B9CF68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60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3309-1C8C-46A7-BF74-F5B99829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81DF7-E1BB-4A7A-982B-78282C6A1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ACA0C-D682-460F-87E8-D7CA3407C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CBCB7-EF69-47E0-A8DB-F88503B2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3A71D-731B-4133-8A0A-2D0611D9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9AE7C-FA3A-4F47-A321-87E09E59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75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A969-9BBA-4EDE-8E23-90B76F6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841EE-CA28-464F-95E8-FB8DC2B76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CFB5A-6DAF-4AAF-847B-DEAE7271F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A16D-5F84-4B6D-A6DE-07E93C0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501EF-816A-4ADA-97A6-B46B99B4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B7F0-4853-4014-A324-DFFEAC96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1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C061-3339-44A0-866D-46FDBBF2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DB51D-6EFF-4212-A396-941E407C7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908E-925C-49FF-96A1-974B5DA1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C2E0C-E12E-4F9F-9EBF-D474B52F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3097C-B1BE-4B39-BBEF-6F78A90E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01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F8E71-46FC-449F-A505-9D5E1AC79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BF97-6556-4BA2-9611-BC971CD0E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D41C3-90AD-4FCF-BA5A-69B3EB0F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CE4EC-8BDF-4E44-BE76-00A86C56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18262-0E3A-42DD-AA2F-F668F50D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5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5"/>
            <a:ext cx="10593694" cy="1236332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3866606"/>
            <a:ext cx="6559018" cy="2231496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-2313" y="340679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1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9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3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1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3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3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9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4" r:id="rId4"/>
    <p:sldLayoutId id="2147483680" r:id="rId5"/>
    <p:sldLayoutId id="2147483679" r:id="rId6"/>
    <p:sldLayoutId id="2147483678" r:id="rId7"/>
    <p:sldLayoutId id="2147483685" r:id="rId8"/>
    <p:sldLayoutId id="2147483677" r:id="rId9"/>
    <p:sldLayoutId id="2147483676" r:id="rId10"/>
    <p:sldLayoutId id="2147483675" r:id="rId11"/>
    <p:sldLayoutId id="2147483674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850A82-EED1-420B-9836-5475D3AB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76C08-406C-4D9F-8980-93B642328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CF132-4EA8-42AD-8A85-BF823CDC4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93F2C-79C8-468F-9DD8-26ADB79B42AC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72C9-7976-40D6-A14B-71D54346F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3D8ED-E04E-40FB-A74D-BB06EE59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28689-E3D5-49EF-8220-2F6FE6B32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7E69D0E-C744-4D0E-A3B1-417B48F00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BE34F-2603-4B0B-A396-457360FA6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9123224" cy="3366494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Marginal utility – real estate Use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ABB18-26DE-46DC-A563-D577FA20D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Property asset value due to additions/ renovations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6845A55-9336-4A5C-A3B6-9BF40A53FF93}"/>
              </a:ext>
            </a:extLst>
          </p:cNvPr>
          <p:cNvSpPr txBox="1">
            <a:spLocks/>
          </p:cNvSpPr>
          <p:nvPr/>
        </p:nvSpPr>
        <p:spPr>
          <a:xfrm>
            <a:off x="859536" y="5512311"/>
            <a:ext cx="6074001" cy="71621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6FBEBE"/>
                </a:solidFill>
              </a:rPr>
              <a:t>Sovik Kumar Nath</a:t>
            </a:r>
          </a:p>
        </p:txBody>
      </p:sp>
    </p:spTree>
    <p:extLst>
      <p:ext uri="{BB962C8B-B14F-4D97-AF65-F5344CB8AC3E}">
        <p14:creationId xmlns:p14="http://schemas.microsoft.com/office/powerpoint/2010/main" val="373201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6" name="Picture 4" descr="A large brick building with grass in front of a house&#10;&#10;Description automatically generated">
            <a:extLst>
              <a:ext uri="{FF2B5EF4-FFF2-40B4-BE49-F238E27FC236}">
                <a16:creationId xmlns:a16="http://schemas.microsoft.com/office/drawing/2014/main" id="{4A904321-C82C-4A1F-9F12-97A9AD76F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-2"/>
            <a:ext cx="1219198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EEA32-4B41-4315-8D99-CB7B3BA6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l"/>
            <a:r>
              <a:rPr lang="en-US" sz="3000" cap="all" dirty="0">
                <a:solidFill>
                  <a:schemeClr val="accent1"/>
                </a:solidFill>
              </a:rPr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F2CD2-41FB-4EAD-85C5-A84F1AC3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290191"/>
            <a:ext cx="6074001" cy="13456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>
              <a:lnSpc>
                <a:spcPct val="150000"/>
              </a:lnSpc>
              <a:spcBef>
                <a:spcPts val="930"/>
              </a:spcBef>
            </a:pPr>
            <a:r>
              <a:rPr lang="en-US" dirty="0">
                <a:solidFill>
                  <a:schemeClr val="bg1"/>
                </a:solidFill>
              </a:rPr>
              <a:t>Recommendations and Improvements for future</a:t>
            </a:r>
          </a:p>
        </p:txBody>
      </p:sp>
    </p:spTree>
    <p:extLst>
      <p:ext uri="{BB962C8B-B14F-4D97-AF65-F5344CB8AC3E}">
        <p14:creationId xmlns:p14="http://schemas.microsoft.com/office/powerpoint/2010/main" val="388494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3A81AB7B-AA7E-48EB-BFC3-678A4F889523}"/>
              </a:ext>
            </a:extLst>
          </p:cNvPr>
          <p:cNvSpPr txBox="1"/>
          <p:nvPr/>
        </p:nvSpPr>
        <p:spPr>
          <a:xfrm>
            <a:off x="278754" y="211015"/>
            <a:ext cx="1181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Scaling – Productizing Models – End-to-End Platform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F4D463-3B72-4569-81D7-151EFB05D770}"/>
              </a:ext>
            </a:extLst>
          </p:cNvPr>
          <p:cNvGrpSpPr/>
          <p:nvPr/>
        </p:nvGrpSpPr>
        <p:grpSpPr>
          <a:xfrm>
            <a:off x="102245" y="980966"/>
            <a:ext cx="11987509" cy="5778559"/>
            <a:chOff x="102245" y="980966"/>
            <a:chExt cx="11987509" cy="5778559"/>
          </a:xfrm>
        </p:grpSpPr>
        <p:sp>
          <p:nvSpPr>
            <p:cNvPr id="217" name="Flowchart: Terminator 216">
              <a:extLst>
                <a:ext uri="{FF2B5EF4-FFF2-40B4-BE49-F238E27FC236}">
                  <a16:creationId xmlns:a16="http://schemas.microsoft.com/office/drawing/2014/main" id="{1ADFB5F1-45CA-4C5B-AB42-BC140362DC84}"/>
                </a:ext>
              </a:extLst>
            </p:cNvPr>
            <p:cNvSpPr/>
            <p:nvPr/>
          </p:nvSpPr>
          <p:spPr>
            <a:xfrm flipV="1">
              <a:off x="2898453" y="3638433"/>
              <a:ext cx="7441289" cy="841036"/>
            </a:xfrm>
            <a:prstGeom prst="flowChartTerminato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86BC3EF-F4E6-4F1C-A765-432180ECF5E1}"/>
                </a:ext>
              </a:extLst>
            </p:cNvPr>
            <p:cNvSpPr/>
            <p:nvPr/>
          </p:nvSpPr>
          <p:spPr>
            <a:xfrm>
              <a:off x="102245" y="3377629"/>
              <a:ext cx="11987509" cy="338189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096F124-4761-4B4E-BBC6-78D2C73D1049}"/>
                </a:ext>
              </a:extLst>
            </p:cNvPr>
            <p:cNvSpPr/>
            <p:nvPr/>
          </p:nvSpPr>
          <p:spPr>
            <a:xfrm>
              <a:off x="102245" y="980966"/>
              <a:ext cx="11987509" cy="228375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5C2A8FF-A8C7-4841-A6F4-81541FA32AAF}"/>
                </a:ext>
              </a:extLst>
            </p:cNvPr>
            <p:cNvCxnSpPr>
              <a:cxnSpLocks/>
            </p:cNvCxnSpPr>
            <p:nvPr/>
          </p:nvCxnSpPr>
          <p:spPr>
            <a:xfrm>
              <a:off x="215806" y="3313759"/>
              <a:ext cx="11767930" cy="0"/>
            </a:xfrm>
            <a:prstGeom prst="line">
              <a:avLst/>
            </a:prstGeom>
            <a:ln w="762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4B4E374F-6EA5-4912-8688-BAFA347B645A}"/>
                </a:ext>
              </a:extLst>
            </p:cNvPr>
            <p:cNvSpPr/>
            <p:nvPr/>
          </p:nvSpPr>
          <p:spPr>
            <a:xfrm>
              <a:off x="813629" y="4771212"/>
              <a:ext cx="1444492" cy="872340"/>
            </a:xfrm>
            <a:prstGeom prst="round2DiagRect">
              <a:avLst/>
            </a:prstGeom>
            <a:solidFill>
              <a:srgbClr val="E2F2F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Development 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D0B990-872E-4D18-95A0-3B8ADF583286}"/>
                </a:ext>
              </a:extLst>
            </p:cNvPr>
            <p:cNvSpPr/>
            <p:nvPr/>
          </p:nvSpPr>
          <p:spPr>
            <a:xfrm>
              <a:off x="4438340" y="4771212"/>
              <a:ext cx="1444492" cy="872340"/>
            </a:xfrm>
            <a:prstGeom prst="rect">
              <a:avLst/>
            </a:prstGeom>
            <a:solidFill>
              <a:srgbClr val="E2F2F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Feature Generation/ Engineering</a:t>
              </a:r>
            </a:p>
          </p:txBody>
        </p:sp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53589FC7-AF48-478C-A1B0-ADB5C37B249E}"/>
                </a:ext>
              </a:extLst>
            </p:cNvPr>
            <p:cNvSpPr/>
            <p:nvPr/>
          </p:nvSpPr>
          <p:spPr>
            <a:xfrm>
              <a:off x="6218875" y="4881693"/>
              <a:ext cx="1444492" cy="663308"/>
            </a:xfrm>
            <a:prstGeom prst="round2DiagRect">
              <a:avLst/>
            </a:prstGeom>
            <a:solidFill>
              <a:srgbClr val="E2F2F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Input data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(transformed and features)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873C8B-06D8-444B-AEEE-258779B4FE72}"/>
                </a:ext>
              </a:extLst>
            </p:cNvPr>
            <p:cNvSpPr/>
            <p:nvPr/>
          </p:nvSpPr>
          <p:spPr>
            <a:xfrm>
              <a:off x="8006511" y="4771212"/>
              <a:ext cx="1444492" cy="872340"/>
            </a:xfrm>
            <a:prstGeom prst="rect">
              <a:avLst/>
            </a:prstGeom>
            <a:solidFill>
              <a:srgbClr val="E2F2F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Model Training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8735E3-5E71-4911-8608-0E46DDED4DDE}"/>
                </a:ext>
              </a:extLst>
            </p:cNvPr>
            <p:cNvSpPr/>
            <p:nvPr/>
          </p:nvSpPr>
          <p:spPr>
            <a:xfrm>
              <a:off x="2656469" y="4771212"/>
              <a:ext cx="1444492" cy="872340"/>
            </a:xfrm>
            <a:prstGeom prst="rect">
              <a:avLst/>
            </a:prstGeom>
            <a:solidFill>
              <a:srgbClr val="E2F2F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Data Transformation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65CF05-69C4-4973-AC8B-E5AFB2B3913D}"/>
                </a:ext>
              </a:extLst>
            </p:cNvPr>
            <p:cNvSpPr/>
            <p:nvPr/>
          </p:nvSpPr>
          <p:spPr>
            <a:xfrm>
              <a:off x="9757367" y="4771212"/>
              <a:ext cx="1444492" cy="872340"/>
            </a:xfrm>
            <a:prstGeom prst="rect">
              <a:avLst/>
            </a:prstGeom>
            <a:solidFill>
              <a:srgbClr val="E2F2F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Model Testing and Validation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52E0D-AD19-4A4D-A003-63E594EFE53F}"/>
                </a:ext>
              </a:extLst>
            </p:cNvPr>
            <p:cNvSpPr/>
            <p:nvPr/>
          </p:nvSpPr>
          <p:spPr>
            <a:xfrm>
              <a:off x="6218873" y="3654704"/>
              <a:ext cx="1444492" cy="83018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- Model + Feature Versions</a:t>
              </a:r>
            </a:p>
          </p:txBody>
        </p:sp>
        <p:sp>
          <p:nvSpPr>
            <p:cNvPr id="18" name="Flowchart: Terminator 17">
              <a:extLst>
                <a:ext uri="{FF2B5EF4-FFF2-40B4-BE49-F238E27FC236}">
                  <a16:creationId xmlns:a16="http://schemas.microsoft.com/office/drawing/2014/main" id="{D4E88F7A-8B32-497E-A439-A00DBB2DDB82}"/>
                </a:ext>
              </a:extLst>
            </p:cNvPr>
            <p:cNvSpPr/>
            <p:nvPr/>
          </p:nvSpPr>
          <p:spPr>
            <a:xfrm>
              <a:off x="8006510" y="3700887"/>
              <a:ext cx="1444492" cy="755654"/>
            </a:xfrm>
            <a:prstGeom prst="flowChartTerminator">
              <a:avLst/>
            </a:prstGeom>
            <a:solidFill>
              <a:srgbClr val="6FBE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Model Repository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E76E95-4227-4C6E-BEE8-515A444D070C}"/>
                </a:ext>
              </a:extLst>
            </p:cNvPr>
            <p:cNvSpPr/>
            <p:nvPr/>
          </p:nvSpPr>
          <p:spPr>
            <a:xfrm>
              <a:off x="8006513" y="1753892"/>
              <a:ext cx="1444490" cy="850810"/>
            </a:xfrm>
            <a:prstGeom prst="rect">
              <a:avLst/>
            </a:prstGeom>
            <a:solidFill>
              <a:srgbClr val="6FBE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Predictive Scoring 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043B1B-B17D-4D7C-9033-4E73F7CD97DC}"/>
                </a:ext>
              </a:extLst>
            </p:cNvPr>
            <p:cNvSpPr/>
            <p:nvPr/>
          </p:nvSpPr>
          <p:spPr>
            <a:xfrm>
              <a:off x="8006507" y="5751354"/>
              <a:ext cx="1462708" cy="48124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Packages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Versions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B3DA28-73D9-40A6-BF38-AE66A5337348}"/>
                </a:ext>
              </a:extLst>
            </p:cNvPr>
            <p:cNvSpPr/>
            <p:nvPr/>
          </p:nvSpPr>
          <p:spPr>
            <a:xfrm>
              <a:off x="9770705" y="2693335"/>
              <a:ext cx="1444487" cy="872340"/>
            </a:xfrm>
            <a:prstGeom prst="rect">
              <a:avLst/>
            </a:prstGeom>
            <a:solidFill>
              <a:srgbClr val="6FBE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Model Performance Monitoring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325A1DE4-B414-426D-9159-955C34B73E2B}"/>
                </a:ext>
              </a:extLst>
            </p:cNvPr>
            <p:cNvCxnSpPr>
              <a:cxnSpLocks/>
              <a:stCxn id="24" idx="3"/>
              <a:endCxn id="4" idx="1"/>
            </p:cNvCxnSpPr>
            <p:nvPr/>
          </p:nvCxnSpPr>
          <p:spPr>
            <a:xfrm flipH="1">
              <a:off x="1535875" y="3129505"/>
              <a:ext cx="9679317" cy="2514047"/>
            </a:xfrm>
            <a:prstGeom prst="bentConnector4">
              <a:avLst>
                <a:gd name="adj1" fmla="val -2362"/>
                <a:gd name="adj2" fmla="val 132814"/>
              </a:avLst>
            </a:prstGeom>
            <a:ln w="12700">
              <a:solidFill>
                <a:schemeClr val="accent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973A35-E490-4426-B555-782F53A57156}"/>
                </a:ext>
              </a:extLst>
            </p:cNvPr>
            <p:cNvSpPr txBox="1"/>
            <p:nvPr/>
          </p:nvSpPr>
          <p:spPr>
            <a:xfrm>
              <a:off x="5056157" y="6072700"/>
              <a:ext cx="14627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Retraining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87A8190-8CCD-4E4C-AB93-9D0A1BE7AFF6}"/>
                </a:ext>
              </a:extLst>
            </p:cNvPr>
            <p:cNvCxnSpPr>
              <a:cxnSpLocks/>
              <a:stCxn id="4" idx="0"/>
              <a:endCxn id="12" idx="1"/>
            </p:cNvCxnSpPr>
            <p:nvPr/>
          </p:nvCxnSpPr>
          <p:spPr>
            <a:xfrm>
              <a:off x="2258121" y="5207382"/>
              <a:ext cx="398348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75C9628-F77E-4DB6-A689-BAFC02998540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4100961" y="5207382"/>
              <a:ext cx="337379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0C168E3-49BC-43AF-BF33-64F576F0BE02}"/>
                </a:ext>
              </a:extLst>
            </p:cNvPr>
            <p:cNvCxnSpPr>
              <a:cxnSpLocks/>
              <a:stCxn id="6" idx="3"/>
              <a:endCxn id="8" idx="2"/>
            </p:cNvCxnSpPr>
            <p:nvPr/>
          </p:nvCxnSpPr>
          <p:spPr>
            <a:xfrm>
              <a:off x="5882832" y="5207382"/>
              <a:ext cx="336043" cy="59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3F9EB79-12E2-4E79-B489-0E6E2CED7B52}"/>
                </a:ext>
              </a:extLst>
            </p:cNvPr>
            <p:cNvCxnSpPr>
              <a:cxnSpLocks/>
              <a:stCxn id="8" idx="0"/>
              <a:endCxn id="10" idx="1"/>
            </p:cNvCxnSpPr>
            <p:nvPr/>
          </p:nvCxnSpPr>
          <p:spPr>
            <a:xfrm flipV="1">
              <a:off x="7663367" y="5207382"/>
              <a:ext cx="343144" cy="59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09148C4-7093-44C0-AB83-C9B0FD318B1A}"/>
                </a:ext>
              </a:extLst>
            </p:cNvPr>
            <p:cNvCxnSpPr>
              <a:stCxn id="10" idx="3"/>
              <a:endCxn id="14" idx="1"/>
            </p:cNvCxnSpPr>
            <p:nvPr/>
          </p:nvCxnSpPr>
          <p:spPr>
            <a:xfrm>
              <a:off x="9451003" y="5207382"/>
              <a:ext cx="306364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971DFBC-FC3E-4D9F-A80F-66A14A3CF31B}"/>
                </a:ext>
              </a:extLst>
            </p:cNvPr>
            <p:cNvCxnSpPr>
              <a:cxnSpLocks/>
              <a:stCxn id="10" idx="0"/>
              <a:endCxn id="18" idx="2"/>
            </p:cNvCxnSpPr>
            <p:nvPr/>
          </p:nvCxnSpPr>
          <p:spPr>
            <a:xfrm flipH="1" flipV="1">
              <a:off x="8728756" y="4456541"/>
              <a:ext cx="1" cy="31467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85CFDC8-7C16-4CCC-AFA3-A623F4ECD02C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flipV="1">
              <a:off x="8728756" y="2604702"/>
              <a:ext cx="2" cy="109618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A4CE9619-DC9E-4255-922F-5238E083463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rot="16200000" flipH="1">
              <a:off x="9096463" y="2455263"/>
              <a:ext cx="534356" cy="814127"/>
            </a:xfrm>
            <a:prstGeom prst="bentConnector2">
              <a:avLst/>
            </a:prstGeom>
            <a:ln w="12700">
              <a:solidFill>
                <a:schemeClr val="accent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Diagonal Corners Rounded 74">
              <a:extLst>
                <a:ext uri="{FF2B5EF4-FFF2-40B4-BE49-F238E27FC236}">
                  <a16:creationId xmlns:a16="http://schemas.microsoft.com/office/drawing/2014/main" id="{CAD6042A-DF17-4341-9FB6-FB50BC2F4E71}"/>
                </a:ext>
              </a:extLst>
            </p:cNvPr>
            <p:cNvSpPr/>
            <p:nvPr/>
          </p:nvSpPr>
          <p:spPr>
            <a:xfrm>
              <a:off x="826681" y="1753892"/>
              <a:ext cx="1444492" cy="872340"/>
            </a:xfrm>
            <a:prstGeom prst="round2DiagRect">
              <a:avLst/>
            </a:prstGeom>
            <a:solidFill>
              <a:srgbClr val="6FBEBE"/>
            </a:solidFill>
            <a:ln w="381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Production data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59E2E25-754C-4521-A103-5B430F13265A}"/>
                </a:ext>
              </a:extLst>
            </p:cNvPr>
            <p:cNvSpPr/>
            <p:nvPr/>
          </p:nvSpPr>
          <p:spPr>
            <a:xfrm>
              <a:off x="4438339" y="1758931"/>
              <a:ext cx="1444492" cy="872340"/>
            </a:xfrm>
            <a:prstGeom prst="rect">
              <a:avLst/>
            </a:prstGeom>
            <a:solidFill>
              <a:srgbClr val="6FBE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Include data features</a:t>
              </a:r>
            </a:p>
          </p:txBody>
        </p:sp>
        <p:sp>
          <p:nvSpPr>
            <p:cNvPr id="77" name="Rectangle: Diagonal Corners Rounded 76">
              <a:extLst>
                <a:ext uri="{FF2B5EF4-FFF2-40B4-BE49-F238E27FC236}">
                  <a16:creationId xmlns:a16="http://schemas.microsoft.com/office/drawing/2014/main" id="{90C3DFBC-F76D-49CA-A7E1-7327EDF1A78F}"/>
                </a:ext>
              </a:extLst>
            </p:cNvPr>
            <p:cNvSpPr/>
            <p:nvPr/>
          </p:nvSpPr>
          <p:spPr>
            <a:xfrm>
              <a:off x="6218874" y="1805402"/>
              <a:ext cx="1444492" cy="739708"/>
            </a:xfrm>
            <a:prstGeom prst="round2DiagRect">
              <a:avLst/>
            </a:prstGeom>
            <a:solidFill>
              <a:srgbClr val="6FBE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Input data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(transformed and features)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62811E0-CBD6-457C-A05E-1A56AAA772F0}"/>
                </a:ext>
              </a:extLst>
            </p:cNvPr>
            <p:cNvSpPr/>
            <p:nvPr/>
          </p:nvSpPr>
          <p:spPr>
            <a:xfrm>
              <a:off x="2656468" y="1758931"/>
              <a:ext cx="1444492" cy="872340"/>
            </a:xfrm>
            <a:prstGeom prst="rect">
              <a:avLst/>
            </a:prstGeom>
            <a:solidFill>
              <a:srgbClr val="6FBE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Data Transformation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35A076F-F764-4547-958E-83FA18952516}"/>
                </a:ext>
              </a:extLst>
            </p:cNvPr>
            <p:cNvCxnSpPr>
              <a:cxnSpLocks/>
              <a:stCxn id="75" idx="0"/>
              <a:endCxn id="78" idx="1"/>
            </p:cNvCxnSpPr>
            <p:nvPr/>
          </p:nvCxnSpPr>
          <p:spPr>
            <a:xfrm>
              <a:off x="2271173" y="2190062"/>
              <a:ext cx="385295" cy="503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6789A68-9F36-4B74-9EA8-0948BBDFB03A}"/>
                </a:ext>
              </a:extLst>
            </p:cNvPr>
            <p:cNvCxnSpPr>
              <a:stCxn id="78" idx="3"/>
              <a:endCxn id="76" idx="1"/>
            </p:cNvCxnSpPr>
            <p:nvPr/>
          </p:nvCxnSpPr>
          <p:spPr>
            <a:xfrm>
              <a:off x="4100960" y="2195101"/>
              <a:ext cx="33737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9C1672D-67D4-43F5-A63A-2E15A2F230BE}"/>
                </a:ext>
              </a:extLst>
            </p:cNvPr>
            <p:cNvCxnSpPr>
              <a:cxnSpLocks/>
              <a:stCxn id="76" idx="3"/>
              <a:endCxn id="77" idx="2"/>
            </p:cNvCxnSpPr>
            <p:nvPr/>
          </p:nvCxnSpPr>
          <p:spPr>
            <a:xfrm flipV="1">
              <a:off x="5882831" y="2175256"/>
              <a:ext cx="336043" cy="1984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53D5263-23E2-4B57-9EBA-36388FBBCA76}"/>
                </a:ext>
              </a:extLst>
            </p:cNvPr>
            <p:cNvSpPr/>
            <p:nvPr/>
          </p:nvSpPr>
          <p:spPr>
            <a:xfrm>
              <a:off x="813628" y="1110073"/>
              <a:ext cx="1444492" cy="574329"/>
            </a:xfrm>
            <a:prstGeom prst="rect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INGEST DATA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0F93EA4-9825-49E2-B6DA-07918DF36481}"/>
                </a:ext>
              </a:extLst>
            </p:cNvPr>
            <p:cNvSpPr/>
            <p:nvPr/>
          </p:nvSpPr>
          <p:spPr>
            <a:xfrm>
              <a:off x="2656468" y="1096696"/>
              <a:ext cx="3258431" cy="555799"/>
            </a:xfrm>
            <a:prstGeom prst="rect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PROCESS DATA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C7B0AF2-0F1F-4142-97F9-1561815E0366}"/>
                </a:ext>
              </a:extLst>
            </p:cNvPr>
            <p:cNvCxnSpPr>
              <a:cxnSpLocks/>
              <a:stCxn id="77" idx="0"/>
              <a:endCxn id="20" idx="1"/>
            </p:cNvCxnSpPr>
            <p:nvPr/>
          </p:nvCxnSpPr>
          <p:spPr>
            <a:xfrm>
              <a:off x="7663366" y="2175256"/>
              <a:ext cx="343147" cy="404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5F95107-6A90-4012-AEA7-839481EB9C44}"/>
                </a:ext>
              </a:extLst>
            </p:cNvPr>
            <p:cNvSpPr/>
            <p:nvPr/>
          </p:nvSpPr>
          <p:spPr>
            <a:xfrm>
              <a:off x="6218874" y="1108649"/>
              <a:ext cx="1444491" cy="543720"/>
            </a:xfrm>
            <a:prstGeom prst="rect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MODEL INPUT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E3A1C87-7FAB-4393-8FC3-FE633BDA70FA}"/>
                </a:ext>
              </a:extLst>
            </p:cNvPr>
            <p:cNvSpPr/>
            <p:nvPr/>
          </p:nvSpPr>
          <p:spPr>
            <a:xfrm>
              <a:off x="8006511" y="1106509"/>
              <a:ext cx="1444490" cy="555799"/>
            </a:xfrm>
            <a:prstGeom prst="rect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MODEL</a:t>
              </a:r>
            </a:p>
          </p:txBody>
        </p:sp>
        <p:sp>
          <p:nvSpPr>
            <p:cNvPr id="100" name="Rectangle: Diagonal Corners Rounded 99">
              <a:extLst>
                <a:ext uri="{FF2B5EF4-FFF2-40B4-BE49-F238E27FC236}">
                  <a16:creationId xmlns:a16="http://schemas.microsoft.com/office/drawing/2014/main" id="{8DFBE70F-9B4E-435F-A411-FE0F6C1D1375}"/>
                </a:ext>
              </a:extLst>
            </p:cNvPr>
            <p:cNvSpPr/>
            <p:nvPr/>
          </p:nvSpPr>
          <p:spPr>
            <a:xfrm>
              <a:off x="9757369" y="1802936"/>
              <a:ext cx="1444490" cy="739700"/>
            </a:xfrm>
            <a:prstGeom prst="round2DiagRect">
              <a:avLst/>
            </a:prstGeom>
            <a:solidFill>
              <a:srgbClr val="6FBE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Model Output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5FFFD35-5EAC-4556-B3BF-ABC1CA0E2AB4}"/>
                </a:ext>
              </a:extLst>
            </p:cNvPr>
            <p:cNvCxnSpPr>
              <a:cxnSpLocks/>
              <a:stCxn id="20" idx="3"/>
              <a:endCxn id="100" idx="2"/>
            </p:cNvCxnSpPr>
            <p:nvPr/>
          </p:nvCxnSpPr>
          <p:spPr>
            <a:xfrm flipV="1">
              <a:off x="9451003" y="2172786"/>
              <a:ext cx="306366" cy="651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53527C8-B852-4E13-BE8A-F59CF7A4295D}"/>
                </a:ext>
              </a:extLst>
            </p:cNvPr>
            <p:cNvSpPr/>
            <p:nvPr/>
          </p:nvSpPr>
          <p:spPr>
            <a:xfrm>
              <a:off x="11572919" y="1106510"/>
              <a:ext cx="410817" cy="2143380"/>
            </a:xfrm>
            <a:prstGeom prst="rect">
              <a:avLst/>
            </a:prstGeom>
            <a:solidFill>
              <a:srgbClr val="6FBE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UI – Web Applications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4CDC715-F6A8-4E18-9FA4-493FE2C412FD}"/>
                </a:ext>
              </a:extLst>
            </p:cNvPr>
            <p:cNvCxnSpPr>
              <a:cxnSpLocks/>
              <a:endCxn id="108" idx="1"/>
            </p:cNvCxnSpPr>
            <p:nvPr/>
          </p:nvCxnSpPr>
          <p:spPr>
            <a:xfrm flipV="1">
              <a:off x="11201859" y="2178200"/>
              <a:ext cx="371060" cy="302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BE01623-FE9C-4A28-A18C-576646DC75B4}"/>
                </a:ext>
              </a:extLst>
            </p:cNvPr>
            <p:cNvSpPr/>
            <p:nvPr/>
          </p:nvSpPr>
          <p:spPr>
            <a:xfrm>
              <a:off x="9790499" y="1085906"/>
              <a:ext cx="1444491" cy="576402"/>
            </a:xfrm>
            <a:prstGeom prst="rect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OUTPUT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857076E-960B-45AD-B87E-50364EE45E73}"/>
                </a:ext>
              </a:extLst>
            </p:cNvPr>
            <p:cNvSpPr/>
            <p:nvPr/>
          </p:nvSpPr>
          <p:spPr>
            <a:xfrm>
              <a:off x="876573" y="1784459"/>
              <a:ext cx="274984" cy="2198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D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E3B801D-6565-41DC-A6AB-CD969DF5D9F8}"/>
                </a:ext>
              </a:extLst>
            </p:cNvPr>
            <p:cNvSpPr/>
            <p:nvPr/>
          </p:nvSpPr>
          <p:spPr>
            <a:xfrm>
              <a:off x="6218874" y="1847711"/>
              <a:ext cx="274984" cy="2198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D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31C7A05-40FF-4A72-BF1F-B8430EA3AC15}"/>
                </a:ext>
              </a:extLst>
            </p:cNvPr>
            <p:cNvSpPr/>
            <p:nvPr/>
          </p:nvSpPr>
          <p:spPr>
            <a:xfrm>
              <a:off x="9820511" y="1838456"/>
              <a:ext cx="274984" cy="2198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D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CD9897F-3BB4-4428-8491-73F3652B0B8E}"/>
                </a:ext>
              </a:extLst>
            </p:cNvPr>
            <p:cNvSpPr/>
            <p:nvPr/>
          </p:nvSpPr>
          <p:spPr>
            <a:xfrm>
              <a:off x="2692911" y="1803909"/>
              <a:ext cx="274984" cy="2198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F55A079-14F6-499B-9269-563075C460CA}"/>
                </a:ext>
              </a:extLst>
            </p:cNvPr>
            <p:cNvSpPr/>
            <p:nvPr/>
          </p:nvSpPr>
          <p:spPr>
            <a:xfrm>
              <a:off x="4473125" y="1777248"/>
              <a:ext cx="274984" cy="2198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F7D6D50-B5A0-4CD3-A8AE-125AEDC00825}"/>
                </a:ext>
              </a:extLst>
            </p:cNvPr>
            <p:cNvSpPr/>
            <p:nvPr/>
          </p:nvSpPr>
          <p:spPr>
            <a:xfrm>
              <a:off x="8038261" y="1779219"/>
              <a:ext cx="274984" cy="2198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CACD9EC-D658-45B4-83FB-6492CA2EB552}"/>
                </a:ext>
              </a:extLst>
            </p:cNvPr>
            <p:cNvSpPr/>
            <p:nvPr/>
          </p:nvSpPr>
          <p:spPr>
            <a:xfrm>
              <a:off x="9798780" y="2809828"/>
              <a:ext cx="274984" cy="2198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71760E4-4FA4-4C79-83D8-CF2BF3EE7C55}"/>
                </a:ext>
              </a:extLst>
            </p:cNvPr>
            <p:cNvSpPr/>
            <p:nvPr/>
          </p:nvSpPr>
          <p:spPr>
            <a:xfrm>
              <a:off x="8117731" y="3728643"/>
              <a:ext cx="274984" cy="2198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A405581-F01B-4719-A5CC-EA2505D30D53}"/>
                </a:ext>
              </a:extLst>
            </p:cNvPr>
            <p:cNvSpPr/>
            <p:nvPr/>
          </p:nvSpPr>
          <p:spPr>
            <a:xfrm>
              <a:off x="2692908" y="4844120"/>
              <a:ext cx="274984" cy="2198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363DAB3-52A9-4956-AFD7-4FFF869DE357}"/>
                </a:ext>
              </a:extLst>
            </p:cNvPr>
            <p:cNvSpPr/>
            <p:nvPr/>
          </p:nvSpPr>
          <p:spPr>
            <a:xfrm>
              <a:off x="4473122" y="4844120"/>
              <a:ext cx="274984" cy="2198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AA21E8-AFBA-467C-832F-852575E08123}"/>
                </a:ext>
              </a:extLst>
            </p:cNvPr>
            <p:cNvSpPr/>
            <p:nvPr/>
          </p:nvSpPr>
          <p:spPr>
            <a:xfrm>
              <a:off x="8039347" y="4822170"/>
              <a:ext cx="274984" cy="2198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AD1E326-60A4-447B-B279-610A8C4E1E6A}"/>
                </a:ext>
              </a:extLst>
            </p:cNvPr>
            <p:cNvSpPr/>
            <p:nvPr/>
          </p:nvSpPr>
          <p:spPr>
            <a:xfrm>
              <a:off x="876573" y="4815260"/>
              <a:ext cx="274984" cy="2198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D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F2BB7F1-D2EF-4CF5-B181-A43C4FCBDE58}"/>
                </a:ext>
              </a:extLst>
            </p:cNvPr>
            <p:cNvSpPr/>
            <p:nvPr/>
          </p:nvSpPr>
          <p:spPr>
            <a:xfrm>
              <a:off x="6240409" y="4881693"/>
              <a:ext cx="274984" cy="2198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4F1954C-E971-4E82-B91E-4DC879B2F066}"/>
                </a:ext>
              </a:extLst>
            </p:cNvPr>
            <p:cNvSpPr/>
            <p:nvPr/>
          </p:nvSpPr>
          <p:spPr>
            <a:xfrm>
              <a:off x="9790499" y="4818024"/>
              <a:ext cx="274984" cy="2198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A9B06AD-D9F7-49EC-9F74-3DA2CC2981E8}"/>
                </a:ext>
              </a:extLst>
            </p:cNvPr>
            <p:cNvGrpSpPr/>
            <p:nvPr/>
          </p:nvGrpSpPr>
          <p:grpSpPr>
            <a:xfrm>
              <a:off x="225726" y="6179468"/>
              <a:ext cx="5160242" cy="543554"/>
              <a:chOff x="274984" y="3851406"/>
              <a:chExt cx="4575310" cy="619306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2153443F-0C0D-4ECD-A44D-C63A840D7D07}"/>
                  </a:ext>
                </a:extLst>
              </p:cNvPr>
              <p:cNvGrpSpPr/>
              <p:nvPr/>
            </p:nvGrpSpPr>
            <p:grpSpPr>
              <a:xfrm>
                <a:off x="274984" y="3851406"/>
                <a:ext cx="4575310" cy="257102"/>
                <a:chOff x="274984" y="3640325"/>
                <a:chExt cx="4575310" cy="25710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7A96E090-B000-48BE-A945-81BD2F72DF2F}"/>
                    </a:ext>
                  </a:extLst>
                </p:cNvPr>
                <p:cNvSpPr/>
                <p:nvPr/>
              </p:nvSpPr>
              <p:spPr>
                <a:xfrm>
                  <a:off x="274984" y="3640325"/>
                  <a:ext cx="274984" cy="25047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</a:t>
                  </a: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B9242DC6-721B-402C-B771-739B94DF8F55}"/>
                    </a:ext>
                  </a:extLst>
                </p:cNvPr>
                <p:cNvSpPr/>
                <p:nvPr/>
              </p:nvSpPr>
              <p:spPr>
                <a:xfrm>
                  <a:off x="626164" y="3646950"/>
                  <a:ext cx="274984" cy="25047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</a:t>
                  </a: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718883F2-E929-4B2B-AEAF-2BF43EAC5926}"/>
                    </a:ext>
                  </a:extLst>
                </p:cNvPr>
                <p:cNvSpPr/>
                <p:nvPr/>
              </p:nvSpPr>
              <p:spPr>
                <a:xfrm>
                  <a:off x="993913" y="3646951"/>
                  <a:ext cx="3856381" cy="21522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DATA – In Storage (Data lake) &amp;/ Databases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8487FC9-47DF-4ED0-BEA5-E9959BB105D6}"/>
                  </a:ext>
                </a:extLst>
              </p:cNvPr>
              <p:cNvGrpSpPr/>
              <p:nvPr/>
            </p:nvGrpSpPr>
            <p:grpSpPr>
              <a:xfrm>
                <a:off x="274984" y="4214151"/>
                <a:ext cx="4416284" cy="256561"/>
                <a:chOff x="274984" y="4214151"/>
                <a:chExt cx="4416284" cy="256561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1C903CD-358B-4A8D-B8E5-DA46CC78346B}"/>
                    </a:ext>
                  </a:extLst>
                </p:cNvPr>
                <p:cNvSpPr/>
                <p:nvPr/>
              </p:nvSpPr>
              <p:spPr>
                <a:xfrm>
                  <a:off x="274984" y="4214151"/>
                  <a:ext cx="274984" cy="25047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</a:t>
                  </a: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ED43AE01-A5A5-407A-A995-431DEF9759E8}"/>
                    </a:ext>
                  </a:extLst>
                </p:cNvPr>
                <p:cNvSpPr/>
                <p:nvPr/>
              </p:nvSpPr>
              <p:spPr>
                <a:xfrm>
                  <a:off x="626164" y="4220235"/>
                  <a:ext cx="274984" cy="25047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6D97A10A-EA92-49AD-A837-6187BD70FFA8}"/>
                    </a:ext>
                  </a:extLst>
                </p:cNvPr>
                <p:cNvSpPr/>
                <p:nvPr/>
              </p:nvSpPr>
              <p:spPr>
                <a:xfrm>
                  <a:off x="993913" y="4214151"/>
                  <a:ext cx="3697355" cy="2504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CODE – Runs on Compute/ Cluster</a:t>
                  </a:r>
                </a:p>
              </p:txBody>
            </p:sp>
          </p:grp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5D84B70-75BB-45DC-AB49-D20CC1F8AB0E}"/>
                </a:ext>
              </a:extLst>
            </p:cNvPr>
            <p:cNvSpPr txBox="1"/>
            <p:nvPr/>
          </p:nvSpPr>
          <p:spPr>
            <a:xfrm>
              <a:off x="576906" y="2909585"/>
              <a:ext cx="28963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PRODUCTION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B4C7955-A5BD-4C11-80A6-8F6F00BFFD16}"/>
                </a:ext>
              </a:extLst>
            </p:cNvPr>
            <p:cNvSpPr txBox="1"/>
            <p:nvPr/>
          </p:nvSpPr>
          <p:spPr>
            <a:xfrm>
              <a:off x="532355" y="3314547"/>
              <a:ext cx="2413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DEVELOPMENT</a:t>
              </a:r>
            </a:p>
          </p:txBody>
        </p:sp>
        <p:sp>
          <p:nvSpPr>
            <p:cNvPr id="207" name="Flowchart: Terminator 206">
              <a:extLst>
                <a:ext uri="{FF2B5EF4-FFF2-40B4-BE49-F238E27FC236}">
                  <a16:creationId xmlns:a16="http://schemas.microsoft.com/office/drawing/2014/main" id="{463F1B9C-7408-48CB-9A48-4135118CA449}"/>
                </a:ext>
              </a:extLst>
            </p:cNvPr>
            <p:cNvSpPr/>
            <p:nvPr/>
          </p:nvSpPr>
          <p:spPr>
            <a:xfrm>
              <a:off x="4438339" y="3678575"/>
              <a:ext cx="1444492" cy="772355"/>
            </a:xfrm>
            <a:prstGeom prst="flowChartTerminator">
              <a:avLst/>
            </a:prstGeom>
            <a:solidFill>
              <a:srgbClr val="6FBEB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Feature Repository</a:t>
              </a:r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16A1532-E5EA-4FCF-80A9-6755FE6B3AF4}"/>
                </a:ext>
              </a:extLst>
            </p:cNvPr>
            <p:cNvCxnSpPr>
              <a:cxnSpLocks/>
              <a:stCxn id="6" idx="0"/>
              <a:endCxn id="207" idx="2"/>
            </p:cNvCxnSpPr>
            <p:nvPr/>
          </p:nvCxnSpPr>
          <p:spPr>
            <a:xfrm flipH="1" flipV="1">
              <a:off x="5160585" y="4450930"/>
              <a:ext cx="1" cy="320282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84557101-8263-43D2-A8A5-8CA99E36A656}"/>
                </a:ext>
              </a:extLst>
            </p:cNvPr>
            <p:cNvCxnSpPr>
              <a:cxnSpLocks/>
              <a:stCxn id="207" idx="0"/>
              <a:endCxn id="76" idx="2"/>
            </p:cNvCxnSpPr>
            <p:nvPr/>
          </p:nvCxnSpPr>
          <p:spPr>
            <a:xfrm flipV="1">
              <a:off x="5160585" y="2631271"/>
              <a:ext cx="0" cy="104730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E1DB6B3-C9A7-4A82-AC7F-329D7AB293F7}"/>
                </a:ext>
              </a:extLst>
            </p:cNvPr>
            <p:cNvSpPr/>
            <p:nvPr/>
          </p:nvSpPr>
          <p:spPr>
            <a:xfrm>
              <a:off x="4473122" y="3696529"/>
              <a:ext cx="274984" cy="2198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65024C1-D95E-4E89-9651-1FBBDBA62A30}"/>
                </a:ext>
              </a:extLst>
            </p:cNvPr>
            <p:cNvSpPr/>
            <p:nvPr/>
          </p:nvSpPr>
          <p:spPr>
            <a:xfrm>
              <a:off x="9770699" y="5747306"/>
              <a:ext cx="1444493" cy="48124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Model performance </a:t>
              </a:r>
            </a:p>
          </p:txBody>
        </p: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48F3A65D-8C29-49A0-9329-3B6240AC710B}"/>
                </a:ext>
              </a:extLst>
            </p:cNvPr>
            <p:cNvCxnSpPr>
              <a:cxnSpLocks/>
            </p:cNvCxnSpPr>
            <p:nvPr/>
          </p:nvCxnSpPr>
          <p:spPr>
            <a:xfrm>
              <a:off x="278754" y="1497496"/>
              <a:ext cx="534874" cy="470769"/>
            </a:xfrm>
            <a:prstGeom prst="bentConnector3">
              <a:avLst>
                <a:gd name="adj1" fmla="val 2925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1766EDE1-C80C-47A3-BB31-83FFD0F37EF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20643" y="2439460"/>
              <a:ext cx="530344" cy="452868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7BCF7C-AE4E-46DA-9796-3DCC5E6ACA51}"/>
                </a:ext>
              </a:extLst>
            </p:cNvPr>
            <p:cNvCxnSpPr/>
            <p:nvPr/>
          </p:nvCxnSpPr>
          <p:spPr>
            <a:xfrm>
              <a:off x="238029" y="2188644"/>
              <a:ext cx="58865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437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7DDC9D-8769-48A3-8C03-CC13E3B3AE25}"/>
              </a:ext>
            </a:extLst>
          </p:cNvPr>
          <p:cNvSpPr txBox="1"/>
          <p:nvPr/>
        </p:nvSpPr>
        <p:spPr>
          <a:xfrm>
            <a:off x="583095" y="1014674"/>
            <a:ext cx="1102580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A2A33"/>
                </a:solidFill>
                <a:latin typeface="arial" panose="020B0604020202020204" pitchFamily="34" charset="0"/>
              </a:rPr>
              <a:t>Modular architecture throughout </a:t>
            </a:r>
            <a:r>
              <a:rPr lang="en-US" dirty="0">
                <a:solidFill>
                  <a:srgbClr val="2A2A33"/>
                </a:solidFill>
                <a:latin typeface="arial" panose="020B0604020202020204" pitchFamily="34" charset="0"/>
              </a:rPr>
              <a:t>– Data Engineering and Management, Model Training and Development, Model Deployment and Scoring, Model monitoring and governance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A2A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Module interactivity </a:t>
            </a:r>
            <a:r>
              <a:rPr lang="en-US" sz="18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- Individual modules works independently connected by data input – data output to other modules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A2A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Scaling to other cities </a:t>
            </a:r>
            <a:r>
              <a:rPr lang="en-US" sz="18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– Segmentation by cities and locations and city specific separate models; city specific data repository in data-lake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A2A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Model performance improvement </a:t>
            </a:r>
            <a:r>
              <a:rPr lang="en-US" sz="18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– More training, Ensemble techniques and comparison of model performance of different models, segmented models, exhaustive hyper-parameter tuning to create the scoring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Additional data for features/ model improvement</a:t>
            </a:r>
            <a:r>
              <a:rPr lang="en-US" sz="18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 – Historic property-specific transaction, valuation, innovations data; property type (single family, multi-family, townhouse, condo, commercial); over-all market data (e.g. </a:t>
            </a:r>
            <a:r>
              <a:rPr lang="en-US" dirty="0">
                <a:solidFill>
                  <a:srgbClr val="2A2A33"/>
                </a:solidFill>
                <a:latin typeface="arial" panose="020B0604020202020204" pitchFamily="34" charset="0"/>
              </a:rPr>
              <a:t>Case-Shiller Index) and market fluctuations; Location/neighborhood specific information (new development, gentrification, school district etc.); Government incentives</a:t>
            </a:r>
            <a:endParaRPr lang="en-US" sz="18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A2A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Model monitoring </a:t>
            </a:r>
            <a:r>
              <a:rPr lang="en-US" sz="18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– To assess model performance change and covariate shift in data and re-train model accordingly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A2A33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E2551-8B5F-40A0-8B59-A5EDC08FE696}"/>
              </a:ext>
            </a:extLst>
          </p:cNvPr>
          <p:cNvSpPr txBox="1"/>
          <p:nvPr/>
        </p:nvSpPr>
        <p:spPr>
          <a:xfrm>
            <a:off x="278754" y="211015"/>
            <a:ext cx="1181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Recommendations and Improvements for Future</a:t>
            </a:r>
          </a:p>
        </p:txBody>
      </p:sp>
    </p:spTree>
    <p:extLst>
      <p:ext uri="{BB962C8B-B14F-4D97-AF65-F5344CB8AC3E}">
        <p14:creationId xmlns:p14="http://schemas.microsoft.com/office/powerpoint/2010/main" val="248921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Glass House - Wikipedia">
            <a:extLst>
              <a:ext uri="{FF2B5EF4-FFF2-40B4-BE49-F238E27FC236}">
                <a16:creationId xmlns:a16="http://schemas.microsoft.com/office/drawing/2014/main" id="{E0949945-EE8E-4668-B7C0-9829363B9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7" r="1916" b="-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85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22DC2A2-4643-42C5-9B33-C55C146D0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9" b="3881"/>
          <a:stretch/>
        </p:blipFill>
        <p:spPr bwMode="auto">
          <a:xfrm>
            <a:off x="20" y="-2"/>
            <a:ext cx="1219198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EEA32-4B41-4315-8D99-CB7B3BA6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l">
              <a:lnSpc>
                <a:spcPct val="115000"/>
              </a:lnSpc>
            </a:pPr>
            <a:r>
              <a:rPr lang="en-US" sz="3000" cap="all" dirty="0">
                <a:solidFill>
                  <a:schemeClr val="accent1"/>
                </a:solidFill>
              </a:rPr>
              <a:t>What are the findings</a:t>
            </a:r>
            <a:br>
              <a:rPr lang="en-US" sz="3000" b="0" cap="all" dirty="0">
                <a:solidFill>
                  <a:schemeClr val="bg1"/>
                </a:solidFill>
              </a:rPr>
            </a:br>
            <a:r>
              <a:rPr lang="en-US" sz="2400" b="0" cap="all" dirty="0">
                <a:solidFill>
                  <a:schemeClr val="bg1"/>
                </a:solidFill>
              </a:rPr>
              <a:t>Estimated Asset Value for Selected Property </a:t>
            </a:r>
            <a:br>
              <a:rPr lang="en-US" sz="2400" b="0" cap="all" dirty="0">
                <a:solidFill>
                  <a:schemeClr val="bg1"/>
                </a:solidFill>
              </a:rPr>
            </a:br>
            <a:r>
              <a:rPr lang="en-US" sz="2400" b="0" cap="all" dirty="0">
                <a:solidFill>
                  <a:schemeClr val="bg1"/>
                </a:solidFill>
              </a:rPr>
              <a:t>for addition</a:t>
            </a:r>
            <a:endParaRPr lang="en-US" sz="3000" b="0" cap="all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F2CD2-41FB-4EAD-85C5-A84F1AC3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290191"/>
            <a:ext cx="6074001" cy="13456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>
              <a:lnSpc>
                <a:spcPct val="150000"/>
              </a:lnSpc>
              <a:spcBef>
                <a:spcPts val="930"/>
              </a:spcBef>
            </a:pPr>
            <a:r>
              <a:rPr lang="en-US" dirty="0">
                <a:solidFill>
                  <a:schemeClr val="bg1"/>
                </a:solidFill>
              </a:rPr>
              <a:t>Scoring for 1 Bedroom/ 1 Bathroom addition</a:t>
            </a:r>
          </a:p>
        </p:txBody>
      </p:sp>
    </p:spTree>
    <p:extLst>
      <p:ext uri="{BB962C8B-B14F-4D97-AF65-F5344CB8AC3E}">
        <p14:creationId xmlns:p14="http://schemas.microsoft.com/office/powerpoint/2010/main" val="173050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C836F65-9DC6-4918-BEE7-87FF7668B8F1}"/>
              </a:ext>
            </a:extLst>
          </p:cNvPr>
          <p:cNvSpPr/>
          <p:nvPr/>
        </p:nvSpPr>
        <p:spPr>
          <a:xfrm>
            <a:off x="-3" y="5094582"/>
            <a:ext cx="4708606" cy="1077218"/>
          </a:xfrm>
          <a:prstGeom prst="rect">
            <a:avLst/>
          </a:prstGeom>
          <a:solidFill>
            <a:srgbClr val="6F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Optimal Bedroom size 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100, 175 – 225 sq.ft.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Value : $469k, $477k - $487k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56A841A-6BCE-412A-BCC9-0A55809DC42C}"/>
              </a:ext>
            </a:extLst>
          </p:cNvPr>
          <p:cNvGraphicFramePr>
            <a:graphicFrameLocks/>
          </p:cNvGraphicFramePr>
          <p:nvPr/>
        </p:nvGraphicFramePr>
        <p:xfrm>
          <a:off x="4708602" y="1151389"/>
          <a:ext cx="7483398" cy="3168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6A3FDBD-0BBF-4148-BF4D-6430303D3622}"/>
              </a:ext>
            </a:extLst>
          </p:cNvPr>
          <p:cNvSpPr txBox="1"/>
          <p:nvPr/>
        </p:nvSpPr>
        <p:spPr>
          <a:xfrm>
            <a:off x="4825219" y="412725"/>
            <a:ext cx="6889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Increase in size (sq.ft.) of 1 Bedroom increases the predicted AVM($); However AVM change reduces as size increases though cost increases steadily</a:t>
            </a:r>
            <a:endParaRPr lang="en-US" sz="1400" b="1" i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2704A13-A12F-451D-9074-0355323F58D3}"/>
              </a:ext>
            </a:extLst>
          </p:cNvPr>
          <p:cNvGraphicFramePr>
            <a:graphicFrameLocks/>
          </p:cNvGraphicFramePr>
          <p:nvPr/>
        </p:nvGraphicFramePr>
        <p:xfrm>
          <a:off x="4959388" y="4359702"/>
          <a:ext cx="6981825" cy="2319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777C32EA-EFAE-4994-96B5-9BFBCAF7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4226"/>
            <a:ext cx="4669358" cy="1282713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+mn-lt"/>
              </a:rPr>
              <a:t>Property Value Estimates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C783C-8FAA-495C-BFA9-8D103FA72A49}"/>
              </a:ext>
            </a:extLst>
          </p:cNvPr>
          <p:cNvSpPr txBox="1"/>
          <p:nvPr/>
        </p:nvSpPr>
        <p:spPr>
          <a:xfrm>
            <a:off x="477079" y="1477803"/>
            <a:ext cx="3577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Target Property Zipcode : </a:t>
            </a:r>
            <a:r>
              <a:rPr lang="en-US" sz="14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923736604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Max property price in neighborhood (zip 923736600-923736610) : 720300</a:t>
            </a:r>
            <a:endParaRPr lang="en-US" sz="14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F9258F-9BE2-4617-860C-A13D24CAC276}"/>
              </a:ext>
            </a:extLst>
          </p:cNvPr>
          <p:cNvSpPr txBox="1"/>
          <p:nvPr/>
        </p:nvSpPr>
        <p:spPr>
          <a:xfrm>
            <a:off x="477079" y="3509514"/>
            <a:ext cx="35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Sensitivity Analysis : Bedroom size (25 – 500 Sq.Ft.)</a:t>
            </a:r>
            <a:endParaRPr lang="en-US" sz="14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41AB46-A647-48D6-8CAC-E604FE38A541}"/>
              </a:ext>
            </a:extLst>
          </p:cNvPr>
          <p:cNvSpPr txBox="1"/>
          <p:nvPr/>
        </p:nvSpPr>
        <p:spPr>
          <a:xfrm>
            <a:off x="-2" y="2847794"/>
            <a:ext cx="47086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Scenario: Addition of 1 Bedroom Outside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A5D71-1E2F-4F45-8F46-F3C0A6523B14}"/>
              </a:ext>
            </a:extLst>
          </p:cNvPr>
          <p:cNvSpPr txBox="1"/>
          <p:nvPr/>
        </p:nvSpPr>
        <p:spPr>
          <a:xfrm>
            <a:off x="477079" y="4122937"/>
            <a:ext cx="35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Building to Lot size ratio after addition : 17.5- 22.1%</a:t>
            </a:r>
            <a:endParaRPr lang="en-US" sz="14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1FFBC5-BD0C-4A47-9849-23FC0225382F}"/>
              </a:ext>
            </a:extLst>
          </p:cNvPr>
          <p:cNvSpPr txBox="1"/>
          <p:nvPr/>
        </p:nvSpPr>
        <p:spPr>
          <a:xfrm>
            <a:off x="-3" y="6187189"/>
            <a:ext cx="463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Determined based on AVM increase, AVM increase per cost and usability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A5CDE-2196-4CB8-866E-12CF65A2CBE0}"/>
              </a:ext>
            </a:extLst>
          </p:cNvPr>
          <p:cNvSpPr txBox="1"/>
          <p:nvPr/>
        </p:nvSpPr>
        <p:spPr>
          <a:xfrm>
            <a:off x="7528973" y="4948378"/>
            <a:ext cx="4638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AVM change decreases for cost as size of bedroom increases; thereby reduced return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6C99-36FC-4DB8-BB4D-FD45D09334C3}"/>
              </a:ext>
            </a:extLst>
          </p:cNvPr>
          <p:cNvSpPr/>
          <p:nvPr/>
        </p:nvSpPr>
        <p:spPr>
          <a:xfrm rot="5400000">
            <a:off x="127236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8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EAB3C09-60F7-4E0A-AB86-6E37A1EF9051}"/>
              </a:ext>
            </a:extLst>
          </p:cNvPr>
          <p:cNvSpPr/>
          <p:nvPr/>
        </p:nvSpPr>
        <p:spPr>
          <a:xfrm>
            <a:off x="-3" y="5094582"/>
            <a:ext cx="4708606" cy="1077218"/>
          </a:xfrm>
          <a:prstGeom prst="rect">
            <a:avLst/>
          </a:prstGeom>
          <a:solidFill>
            <a:srgbClr val="6F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Optimal Bathroom size 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10 – 40 sq.ft.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Value : $458k - $465k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6729FE6D-6C43-4A8A-B9F2-B0D57B133D9A}"/>
              </a:ext>
            </a:extLst>
          </p:cNvPr>
          <p:cNvGraphicFramePr>
            <a:graphicFrameLocks/>
          </p:cNvGraphicFramePr>
          <p:nvPr/>
        </p:nvGraphicFramePr>
        <p:xfrm>
          <a:off x="4884802" y="4320209"/>
          <a:ext cx="7299959" cy="2359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75FD0E6-DF78-4093-BAD2-89624C643CDD}"/>
              </a:ext>
            </a:extLst>
          </p:cNvPr>
          <p:cNvGraphicFramePr>
            <a:graphicFrameLocks/>
          </p:cNvGraphicFramePr>
          <p:nvPr/>
        </p:nvGraphicFramePr>
        <p:xfrm>
          <a:off x="4701363" y="1151389"/>
          <a:ext cx="7483398" cy="3168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6A3FDBD-0BBF-4148-BF4D-6430303D3622}"/>
              </a:ext>
            </a:extLst>
          </p:cNvPr>
          <p:cNvSpPr txBox="1"/>
          <p:nvPr/>
        </p:nvSpPr>
        <p:spPr>
          <a:xfrm>
            <a:off x="4825219" y="412725"/>
            <a:ext cx="6889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Increase in size (sq.ft.) of 1 Bathroom increases the predicted AVM($); However AVM change reduces with major drop as size increases though cost increases steadily</a:t>
            </a:r>
            <a:endParaRPr lang="en-US" sz="1400" b="1" i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455AD-9FC6-4C1A-AF97-3B49AD90CC9A}"/>
              </a:ext>
            </a:extLst>
          </p:cNvPr>
          <p:cNvSpPr txBox="1"/>
          <p:nvPr/>
        </p:nvSpPr>
        <p:spPr>
          <a:xfrm>
            <a:off x="477079" y="1477803"/>
            <a:ext cx="3577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Target Property Zipcode : </a:t>
            </a:r>
            <a:r>
              <a:rPr lang="en-US" sz="14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923736604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Max property price in neighborhood (zip 923736600-923736610) : 720300</a:t>
            </a:r>
            <a:endParaRPr lang="en-US" sz="14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12051A-8D2B-490D-A547-3E6C1E05CE5B}"/>
              </a:ext>
            </a:extLst>
          </p:cNvPr>
          <p:cNvSpPr txBox="1"/>
          <p:nvPr/>
        </p:nvSpPr>
        <p:spPr>
          <a:xfrm>
            <a:off x="-2" y="2847794"/>
            <a:ext cx="4701365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Scenario: Addition of 1 Bathroom Outside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6249C8-3B67-41FF-8982-C3D3043CD66E}"/>
              </a:ext>
            </a:extLst>
          </p:cNvPr>
          <p:cNvSpPr txBox="1"/>
          <p:nvPr/>
        </p:nvSpPr>
        <p:spPr>
          <a:xfrm>
            <a:off x="477079" y="4122937"/>
            <a:ext cx="35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Building to Lot size ratio after addition : 17.5- 19.3%</a:t>
            </a:r>
            <a:endParaRPr lang="en-US" sz="14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987D43-86B6-4F31-8434-1457B9D7981B}"/>
              </a:ext>
            </a:extLst>
          </p:cNvPr>
          <p:cNvSpPr txBox="1"/>
          <p:nvPr/>
        </p:nvSpPr>
        <p:spPr>
          <a:xfrm>
            <a:off x="-3" y="6187189"/>
            <a:ext cx="463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Determined based on AVM increase, AVM increase per cost and usability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1062E-D091-4462-970E-D28618349F68}"/>
              </a:ext>
            </a:extLst>
          </p:cNvPr>
          <p:cNvSpPr txBox="1"/>
          <p:nvPr/>
        </p:nvSpPr>
        <p:spPr>
          <a:xfrm>
            <a:off x="477079" y="3478696"/>
            <a:ext cx="35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Sensitivity Analysis : Bathroom size (10 – 200 Sq.Ft.)</a:t>
            </a:r>
            <a:endParaRPr lang="en-US" sz="14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6C99-36FC-4DB8-BB4D-FD45D09334C3}"/>
              </a:ext>
            </a:extLst>
          </p:cNvPr>
          <p:cNvSpPr/>
          <p:nvPr/>
        </p:nvSpPr>
        <p:spPr>
          <a:xfrm rot="5400000">
            <a:off x="127236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04B7EA-6DE4-4756-B1D5-AAA81BDE2CBE}"/>
              </a:ext>
            </a:extLst>
          </p:cNvPr>
          <p:cNvSpPr txBox="1">
            <a:spLocks/>
          </p:cNvSpPr>
          <p:nvPr/>
        </p:nvSpPr>
        <p:spPr>
          <a:xfrm>
            <a:off x="1" y="274226"/>
            <a:ext cx="4669358" cy="1282713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Property Value Estimates</a:t>
            </a:r>
          </a:p>
        </p:txBody>
      </p:sp>
    </p:spTree>
    <p:extLst>
      <p:ext uri="{BB962C8B-B14F-4D97-AF65-F5344CB8AC3E}">
        <p14:creationId xmlns:p14="http://schemas.microsoft.com/office/powerpoint/2010/main" val="52393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76A971-4F80-4B48-BC2E-229FE8A4C49C}"/>
              </a:ext>
            </a:extLst>
          </p:cNvPr>
          <p:cNvSpPr/>
          <p:nvPr/>
        </p:nvSpPr>
        <p:spPr>
          <a:xfrm>
            <a:off x="-3" y="5094582"/>
            <a:ext cx="4708606" cy="1077218"/>
          </a:xfrm>
          <a:prstGeom prst="rect">
            <a:avLst/>
          </a:prstGeom>
          <a:solidFill>
            <a:srgbClr val="6F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Optimal Bedroom size : </a:t>
            </a:r>
            <a:r>
              <a:rPr lang="en-US" sz="1600" b="1" dirty="0">
                <a:solidFill>
                  <a:schemeClr val="bg1"/>
                </a:solidFill>
              </a:rPr>
              <a:t>75 – 100 sq.ft.</a:t>
            </a:r>
          </a:p>
          <a:p>
            <a:pPr algn="ctr"/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Optimal Bathroom size : </a:t>
            </a:r>
            <a:r>
              <a:rPr lang="en-US" sz="1600" b="1" dirty="0">
                <a:solidFill>
                  <a:schemeClr val="bg1"/>
                </a:solidFill>
              </a:rPr>
              <a:t>10 – 40 sq.ft.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Value : $481k - $487k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2511672-7F87-4D29-AC7C-819632614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2329912"/>
              </p:ext>
            </p:extLst>
          </p:nvPr>
        </p:nvGraphicFramePr>
        <p:xfrm>
          <a:off x="4702268" y="4320209"/>
          <a:ext cx="7489732" cy="2537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17201A0-59F2-4947-9D3F-F989DA9988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533698"/>
              </p:ext>
            </p:extLst>
          </p:nvPr>
        </p:nvGraphicFramePr>
        <p:xfrm>
          <a:off x="4733367" y="1151389"/>
          <a:ext cx="7483398" cy="3168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6A3FDBD-0BBF-4148-BF4D-6430303D3622}"/>
              </a:ext>
            </a:extLst>
          </p:cNvPr>
          <p:cNvSpPr txBox="1"/>
          <p:nvPr/>
        </p:nvSpPr>
        <p:spPr>
          <a:xfrm>
            <a:off x="4825219" y="412725"/>
            <a:ext cx="6889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Increase in size (sq.ft.) of 1 Bedroom - 1 Bathroom increases the predicted AVM($) in steps; However AVM change reduces with major drop as size increases though cost increases stepwise</a:t>
            </a:r>
            <a:endParaRPr lang="en-US" sz="1400" b="1" i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A92B8-C04D-42BC-800C-2EB92A2ADFB4}"/>
              </a:ext>
            </a:extLst>
          </p:cNvPr>
          <p:cNvSpPr txBox="1"/>
          <p:nvPr/>
        </p:nvSpPr>
        <p:spPr>
          <a:xfrm>
            <a:off x="477079" y="1477803"/>
            <a:ext cx="3577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Target Property Zipcode : </a:t>
            </a:r>
            <a:r>
              <a:rPr lang="en-US" sz="14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923736604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Max property price in neighborhood (zip 923736600-923736610) : 720300</a:t>
            </a:r>
            <a:endParaRPr lang="en-US" sz="14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2CCE1-0B0C-4FE7-9BF5-AEA0AB08D32E}"/>
              </a:ext>
            </a:extLst>
          </p:cNvPr>
          <p:cNvSpPr txBox="1"/>
          <p:nvPr/>
        </p:nvSpPr>
        <p:spPr>
          <a:xfrm>
            <a:off x="477079" y="3491221"/>
            <a:ext cx="3577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Sensitivity Analysis : Bedroom size (25 – 500 Sq.Ft.) Bathroom size (10 – 200 Sq.Ft.)</a:t>
            </a:r>
            <a:endParaRPr lang="en-US" sz="14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CF358-B370-4F6A-B750-A9C74B610906}"/>
              </a:ext>
            </a:extLst>
          </p:cNvPr>
          <p:cNvSpPr txBox="1"/>
          <p:nvPr/>
        </p:nvSpPr>
        <p:spPr>
          <a:xfrm>
            <a:off x="-2" y="2847794"/>
            <a:ext cx="466936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Scenario: Addition of 1 Bedroom + 1 Bathroom, Outside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8D8F89-A564-4890-8AAE-8041995CEED5}"/>
              </a:ext>
            </a:extLst>
          </p:cNvPr>
          <p:cNvSpPr txBox="1"/>
          <p:nvPr/>
        </p:nvSpPr>
        <p:spPr>
          <a:xfrm>
            <a:off x="477079" y="4319314"/>
            <a:ext cx="35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A2A33"/>
                </a:solidFill>
                <a:latin typeface="arial" panose="020B0604020202020204" pitchFamily="34" charset="0"/>
              </a:rPr>
              <a:t>Building to Lot size ratio after addition : 17.5- 24%</a:t>
            </a:r>
            <a:endParaRPr lang="en-US" sz="14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598FF7-C8FB-4D42-B1F9-9A434A56F944}"/>
              </a:ext>
            </a:extLst>
          </p:cNvPr>
          <p:cNvSpPr txBox="1"/>
          <p:nvPr/>
        </p:nvSpPr>
        <p:spPr>
          <a:xfrm>
            <a:off x="-3" y="6187189"/>
            <a:ext cx="463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Determined based on AVM increase, AVM increase per cost and usability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6C99-36FC-4DB8-BB4D-FD45D09334C3}"/>
              </a:ext>
            </a:extLst>
          </p:cNvPr>
          <p:cNvSpPr/>
          <p:nvPr/>
        </p:nvSpPr>
        <p:spPr>
          <a:xfrm rot="5400000">
            <a:off x="127236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5BA5F1-02C2-49F1-B4C4-0A63239E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4226"/>
            <a:ext cx="4669358" cy="1282713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+mn-lt"/>
              </a:rPr>
              <a:t>Property Value Estimates</a:t>
            </a:r>
          </a:p>
        </p:txBody>
      </p:sp>
    </p:spTree>
    <p:extLst>
      <p:ext uri="{BB962C8B-B14F-4D97-AF65-F5344CB8AC3E}">
        <p14:creationId xmlns:p14="http://schemas.microsoft.com/office/powerpoint/2010/main" val="429337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New American House Plan with Separate Game and Play Rooms - 500063VV |  Architectural Designs - House Plans">
            <a:extLst>
              <a:ext uri="{FF2B5EF4-FFF2-40B4-BE49-F238E27FC236}">
                <a16:creationId xmlns:a16="http://schemas.microsoft.com/office/drawing/2014/main" id="{F4827DD6-E58C-49D7-9D82-551C225D0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EEA32-4B41-4315-8D99-CB7B3BA6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237" y="863600"/>
            <a:ext cx="6007100" cy="3366494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l"/>
            <a:r>
              <a:rPr lang="en-US" sz="3000" cap="all" dirty="0">
                <a:solidFill>
                  <a:schemeClr val="accent1"/>
                </a:solidFill>
              </a:rPr>
              <a:t>What are the Steps</a:t>
            </a:r>
            <a:br>
              <a:rPr lang="en-US" sz="3000" b="0" cap="all" dirty="0">
                <a:solidFill>
                  <a:schemeClr val="bg1"/>
                </a:solidFill>
              </a:rPr>
            </a:br>
            <a:r>
              <a:rPr lang="en-US" sz="3000" b="0" cap="all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F2CD2-41FB-4EAD-85C5-A84F1AC3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0511" y="4290191"/>
            <a:ext cx="6081953" cy="13456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>
              <a:lnSpc>
                <a:spcPct val="150000"/>
              </a:lnSpc>
              <a:spcBef>
                <a:spcPts val="930"/>
              </a:spcBef>
            </a:pPr>
            <a:r>
              <a:rPr lang="en-US" dirty="0">
                <a:solidFill>
                  <a:schemeClr val="bg1"/>
                </a:solidFill>
              </a:rPr>
              <a:t>Scenarios, Constraints, Steps, Models</a:t>
            </a:r>
          </a:p>
        </p:txBody>
      </p:sp>
    </p:spTree>
    <p:extLst>
      <p:ext uri="{BB962C8B-B14F-4D97-AF65-F5344CB8AC3E}">
        <p14:creationId xmlns:p14="http://schemas.microsoft.com/office/powerpoint/2010/main" val="82645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B8BB6-AC7B-4DF8-97E4-602687E9C3A6}"/>
              </a:ext>
            </a:extLst>
          </p:cNvPr>
          <p:cNvSpPr/>
          <p:nvPr/>
        </p:nvSpPr>
        <p:spPr>
          <a:xfrm rot="5400000">
            <a:off x="893827" y="486263"/>
            <a:ext cx="2607364" cy="19727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51AD68-35A6-42AD-A644-1A6F39FC80B2}"/>
              </a:ext>
            </a:extLst>
          </p:cNvPr>
          <p:cNvSpPr/>
          <p:nvPr/>
        </p:nvSpPr>
        <p:spPr>
          <a:xfrm rot="5400000">
            <a:off x="1263826" y="481559"/>
            <a:ext cx="1147240" cy="119128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8ABF15-B6FD-4AC1-8BEC-A20F195B252D}"/>
              </a:ext>
            </a:extLst>
          </p:cNvPr>
          <p:cNvSpPr/>
          <p:nvPr/>
        </p:nvSpPr>
        <p:spPr>
          <a:xfrm rot="5400000">
            <a:off x="-108159" y="3475347"/>
            <a:ext cx="2607364" cy="19727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2AA4A3-EB79-4EBF-B857-7677913DCB5A}"/>
              </a:ext>
            </a:extLst>
          </p:cNvPr>
          <p:cNvSpPr/>
          <p:nvPr/>
        </p:nvSpPr>
        <p:spPr>
          <a:xfrm rot="5400000">
            <a:off x="1471727" y="3467642"/>
            <a:ext cx="617075" cy="667118"/>
          </a:xfrm>
          <a:prstGeom prst="rect">
            <a:avLst/>
          </a:prstGeom>
          <a:solidFill>
            <a:srgbClr val="6FBEB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1 bedr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F1664E-61FC-4C45-A7C1-49CA861FA3C8}"/>
              </a:ext>
            </a:extLst>
          </p:cNvPr>
          <p:cNvSpPr/>
          <p:nvPr/>
        </p:nvSpPr>
        <p:spPr>
          <a:xfrm rot="5400000">
            <a:off x="277445" y="3470643"/>
            <a:ext cx="1147240" cy="119128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0126E0-047A-4880-9A07-A0102C03BBB3}"/>
              </a:ext>
            </a:extLst>
          </p:cNvPr>
          <p:cNvSpPr/>
          <p:nvPr/>
        </p:nvSpPr>
        <p:spPr>
          <a:xfrm rot="5400000">
            <a:off x="2115787" y="3475347"/>
            <a:ext cx="2607364" cy="19727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80B76-82C0-428D-9A4A-E5DECB0E6C3E}"/>
              </a:ext>
            </a:extLst>
          </p:cNvPr>
          <p:cNvSpPr/>
          <p:nvPr/>
        </p:nvSpPr>
        <p:spPr>
          <a:xfrm rot="5400000">
            <a:off x="2501391" y="3470643"/>
            <a:ext cx="1147240" cy="119128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B49A6-173B-491D-868A-1D84FCFE00AC}"/>
              </a:ext>
            </a:extLst>
          </p:cNvPr>
          <p:cNvSpPr/>
          <p:nvPr/>
        </p:nvSpPr>
        <p:spPr>
          <a:xfrm rot="5400000">
            <a:off x="3020786" y="3467643"/>
            <a:ext cx="617075" cy="667118"/>
          </a:xfrm>
          <a:prstGeom prst="rect">
            <a:avLst/>
          </a:prstGeom>
          <a:solidFill>
            <a:srgbClr val="6FBEB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1 bedr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366E82C-6572-4327-AEFB-EB723B0FA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872780"/>
              </p:ext>
            </p:extLst>
          </p:nvPr>
        </p:nvGraphicFramePr>
        <p:xfrm>
          <a:off x="5070648" y="499793"/>
          <a:ext cx="6644274" cy="3708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60239">
                  <a:extLst>
                    <a:ext uri="{9D8B030D-6E8A-4147-A177-3AD203B41FA5}">
                      <a16:colId xmlns:a16="http://schemas.microsoft.com/office/drawing/2014/main" val="3773970046"/>
                    </a:ext>
                  </a:extLst>
                </a:gridCol>
                <a:gridCol w="1974574">
                  <a:extLst>
                    <a:ext uri="{9D8B030D-6E8A-4147-A177-3AD203B41FA5}">
                      <a16:colId xmlns:a16="http://schemas.microsoft.com/office/drawing/2014/main" val="1011777887"/>
                    </a:ext>
                  </a:extLst>
                </a:gridCol>
                <a:gridCol w="2809461">
                  <a:extLst>
                    <a:ext uri="{9D8B030D-6E8A-4147-A177-3AD203B41FA5}">
                      <a16:colId xmlns:a16="http://schemas.microsoft.com/office/drawing/2014/main" val="155149288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Possible Addition Scenarios</a:t>
                      </a:r>
                    </a:p>
                  </a:txBody>
                  <a:tcPr anchor="ctr">
                    <a:solidFill>
                      <a:srgbClr val="6FBEB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8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Bedroom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Outside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82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Bedroom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Inside (Anywhere)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08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Bedroom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Inside (Upper Floor)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096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Bathroom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Outside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713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Bathroom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Inside (Anywhere)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21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Bathroom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Inside (Upper Floor)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51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Bedroom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Bathroom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Outside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88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Bedroom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Bathroom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Inside (Anywhere)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556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Bedroom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Bathroom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Inside (Mixed Floor)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296411"/>
                  </a:ext>
                </a:extLst>
              </a:tr>
            </a:tbl>
          </a:graphicData>
        </a:graphic>
      </p:graphicFrame>
      <p:graphicFrame>
        <p:nvGraphicFramePr>
          <p:cNvPr id="17" name="Table 15">
            <a:extLst>
              <a:ext uri="{FF2B5EF4-FFF2-40B4-BE49-F238E27FC236}">
                <a16:creationId xmlns:a16="http://schemas.microsoft.com/office/drawing/2014/main" id="{C6F105AC-F484-4F5D-9D31-BB837811B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97475"/>
              </p:ext>
            </p:extLst>
          </p:nvPr>
        </p:nvGraphicFramePr>
        <p:xfrm>
          <a:off x="5070648" y="4410883"/>
          <a:ext cx="6644274" cy="1691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644274">
                  <a:extLst>
                    <a:ext uri="{9D8B030D-6E8A-4147-A177-3AD203B41FA5}">
                      <a16:colId xmlns:a16="http://schemas.microsoft.com/office/drawing/2014/main" val="3773970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Constraints</a:t>
                      </a:r>
                    </a:p>
                  </a:txBody>
                  <a:tcPr anchor="ctr">
                    <a:solidFill>
                      <a:srgbClr val="6F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8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Maximum Development = 25 – 35 % of Lot size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08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Cannot be most expensive home in neighborhood (defined by zip code XXXXX-XX-00)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096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Build cost = $180 per sq. ft.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556831"/>
                  </a:ext>
                </a:extLst>
              </a:tr>
            </a:tbl>
          </a:graphicData>
        </a:graphic>
      </p:graphicFrame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22AD5E14-2CEF-4EB5-9097-1C3988184E3C}"/>
              </a:ext>
            </a:extLst>
          </p:cNvPr>
          <p:cNvSpPr/>
          <p:nvPr/>
        </p:nvSpPr>
        <p:spPr>
          <a:xfrm flipV="1">
            <a:off x="1195523" y="2839275"/>
            <a:ext cx="1972764" cy="237168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74234-8BC6-43C8-AA81-D9EA03F58FD5}"/>
              </a:ext>
            </a:extLst>
          </p:cNvPr>
          <p:cNvSpPr txBox="1"/>
          <p:nvPr/>
        </p:nvSpPr>
        <p:spPr>
          <a:xfrm>
            <a:off x="255425" y="5891162"/>
            <a:ext cx="192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Addition : </a:t>
            </a:r>
          </a:p>
          <a:p>
            <a:pPr algn="ctr"/>
            <a:r>
              <a:rPr lang="en-US" sz="1400" dirty="0"/>
              <a:t>1 Bedroom Outside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31883-356D-4D2D-A6D7-F78E7277218D}"/>
              </a:ext>
            </a:extLst>
          </p:cNvPr>
          <p:cNvSpPr txBox="1"/>
          <p:nvPr/>
        </p:nvSpPr>
        <p:spPr>
          <a:xfrm>
            <a:off x="2433087" y="5884924"/>
            <a:ext cx="192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Addition : </a:t>
            </a:r>
          </a:p>
          <a:p>
            <a:pPr algn="ctr"/>
            <a:r>
              <a:rPr lang="en-US" sz="1400" dirty="0"/>
              <a:t>1 Bedroom Inside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DCA0B-FBB6-4D17-A530-53E51E93C328}"/>
              </a:ext>
            </a:extLst>
          </p:cNvPr>
          <p:cNvSpPr txBox="1"/>
          <p:nvPr/>
        </p:nvSpPr>
        <p:spPr>
          <a:xfrm>
            <a:off x="255424" y="6408145"/>
            <a:ext cx="410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Example Scenarios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AA893F-26BF-4FA1-9533-7B364497AF9E}"/>
              </a:ext>
            </a:extLst>
          </p:cNvPr>
          <p:cNvSpPr txBox="1"/>
          <p:nvPr/>
        </p:nvSpPr>
        <p:spPr>
          <a:xfrm>
            <a:off x="5037021" y="6238867"/>
            <a:ext cx="6677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Highlighted scenarios are scored for AVM estimates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Highlighted scenarios increase built area and building square foot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alteration will not change build area but changes area of room types</a:t>
            </a:r>
          </a:p>
        </p:txBody>
      </p:sp>
    </p:spTree>
    <p:extLst>
      <p:ext uri="{BB962C8B-B14F-4D97-AF65-F5344CB8AC3E}">
        <p14:creationId xmlns:p14="http://schemas.microsoft.com/office/powerpoint/2010/main" val="328302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EDD6911-1DB0-49D0-84A4-9C6BF4583B6E}"/>
              </a:ext>
            </a:extLst>
          </p:cNvPr>
          <p:cNvSpPr txBox="1"/>
          <p:nvPr/>
        </p:nvSpPr>
        <p:spPr>
          <a:xfrm>
            <a:off x="3491949" y="2902226"/>
            <a:ext cx="520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Model 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F5E123-A12B-4670-83AD-1D89981303C6}"/>
              </a:ext>
            </a:extLst>
          </p:cNvPr>
          <p:cNvSpPr/>
          <p:nvPr/>
        </p:nvSpPr>
        <p:spPr>
          <a:xfrm>
            <a:off x="450575" y="845480"/>
            <a:ext cx="2186608" cy="1796167"/>
          </a:xfrm>
          <a:prstGeom prst="rect">
            <a:avLst/>
          </a:prstGeom>
          <a:solidFill>
            <a:srgbClr val="6F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Ingest</a:t>
            </a:r>
          </a:p>
          <a:p>
            <a:pPr algn="ctr"/>
            <a:r>
              <a:rPr lang="en-US" sz="1600" dirty="0"/>
              <a:t>+</a:t>
            </a:r>
          </a:p>
          <a:p>
            <a:pPr algn="ctr"/>
            <a:r>
              <a:rPr lang="en-US" sz="1600" dirty="0"/>
              <a:t>Data 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662F4-C44D-4880-B93D-D9A4780ECB03}"/>
              </a:ext>
            </a:extLst>
          </p:cNvPr>
          <p:cNvSpPr/>
          <p:nvPr/>
        </p:nvSpPr>
        <p:spPr>
          <a:xfrm>
            <a:off x="3491949" y="845480"/>
            <a:ext cx="2186608" cy="1796167"/>
          </a:xfrm>
          <a:prstGeom prst="rect">
            <a:avLst/>
          </a:prstGeom>
          <a:solidFill>
            <a:srgbClr val="6F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C52281-B364-4906-993A-41B7F7D379FF}"/>
              </a:ext>
            </a:extLst>
          </p:cNvPr>
          <p:cNvSpPr/>
          <p:nvPr/>
        </p:nvSpPr>
        <p:spPr>
          <a:xfrm>
            <a:off x="6513445" y="845478"/>
            <a:ext cx="2186608" cy="1796167"/>
          </a:xfrm>
          <a:prstGeom prst="rect">
            <a:avLst/>
          </a:prstGeom>
          <a:solidFill>
            <a:srgbClr val="6F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0638D6-F2BC-4DDD-A6A1-35B1248A7F09}"/>
              </a:ext>
            </a:extLst>
          </p:cNvPr>
          <p:cNvSpPr/>
          <p:nvPr/>
        </p:nvSpPr>
        <p:spPr>
          <a:xfrm>
            <a:off x="9554819" y="845478"/>
            <a:ext cx="2186608" cy="1796167"/>
          </a:xfrm>
          <a:prstGeom prst="rect">
            <a:avLst/>
          </a:prstGeom>
          <a:solidFill>
            <a:srgbClr val="6F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Scoring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FD2EB-D082-416F-9283-391A2B25A09D}"/>
              </a:ext>
            </a:extLst>
          </p:cNvPr>
          <p:cNvCxnSpPr>
            <a:cxnSpLocks/>
          </p:cNvCxnSpPr>
          <p:nvPr/>
        </p:nvCxnSpPr>
        <p:spPr>
          <a:xfrm>
            <a:off x="450575" y="2902226"/>
            <a:ext cx="2186608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2CCBF3-7629-4260-8A16-F3A1D979A39F}"/>
              </a:ext>
            </a:extLst>
          </p:cNvPr>
          <p:cNvCxnSpPr>
            <a:cxnSpLocks/>
          </p:cNvCxnSpPr>
          <p:nvPr/>
        </p:nvCxnSpPr>
        <p:spPr>
          <a:xfrm flipV="1">
            <a:off x="3491949" y="2902226"/>
            <a:ext cx="5208104" cy="662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3309C1-8BDA-471B-B941-40D77C8BD9EC}"/>
              </a:ext>
            </a:extLst>
          </p:cNvPr>
          <p:cNvCxnSpPr>
            <a:cxnSpLocks/>
          </p:cNvCxnSpPr>
          <p:nvPr/>
        </p:nvCxnSpPr>
        <p:spPr>
          <a:xfrm>
            <a:off x="9554819" y="2915476"/>
            <a:ext cx="2186608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0F858C-F2D9-4A46-B9C1-6978002E66B9}"/>
              </a:ext>
            </a:extLst>
          </p:cNvPr>
          <p:cNvSpPr txBox="1"/>
          <p:nvPr/>
        </p:nvSpPr>
        <p:spPr>
          <a:xfrm>
            <a:off x="450575" y="2905780"/>
            <a:ext cx="21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 Engineering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833D36-2DDC-42FE-B3DE-C259B7CFA8B2}"/>
              </a:ext>
            </a:extLst>
          </p:cNvPr>
          <p:cNvSpPr txBox="1"/>
          <p:nvPr/>
        </p:nvSpPr>
        <p:spPr>
          <a:xfrm>
            <a:off x="9508435" y="2915476"/>
            <a:ext cx="227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Model Deployment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74E4BC-F011-45F1-ACF4-57E7120FB195}"/>
              </a:ext>
            </a:extLst>
          </p:cNvPr>
          <p:cNvSpPr txBox="1"/>
          <p:nvPr/>
        </p:nvSpPr>
        <p:spPr>
          <a:xfrm>
            <a:off x="3478698" y="4442862"/>
            <a:ext cx="261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Segmentation by City/ Location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4EA0C6-CC73-43B0-AF61-7553FDA423B6}"/>
              </a:ext>
            </a:extLst>
          </p:cNvPr>
          <p:cNvSpPr txBox="1"/>
          <p:nvPr/>
        </p:nvSpPr>
        <p:spPr>
          <a:xfrm>
            <a:off x="6510133" y="4442862"/>
            <a:ext cx="2617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AVM as function of different parameters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Model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Hyper-parameter tuning for optimal model performance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110154-CDFA-40C3-A270-DD868652DB3E}"/>
              </a:ext>
            </a:extLst>
          </p:cNvPr>
          <p:cNvSpPr txBox="1"/>
          <p:nvPr/>
        </p:nvSpPr>
        <p:spPr>
          <a:xfrm>
            <a:off x="9190385" y="3750365"/>
            <a:ext cx="26173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Applying trained model to score – predict the AVM_value_amount for selected property based on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Quantify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Perform Sensitivity analysis – Future AVM, AVM change vs. Cost to build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0FEAFBB-D03E-48B2-B71C-401E55DFAAB4}"/>
              </a:ext>
            </a:extLst>
          </p:cNvPr>
          <p:cNvSpPr/>
          <p:nvPr/>
        </p:nvSpPr>
        <p:spPr>
          <a:xfrm rot="5400000">
            <a:off x="2163168" y="1571287"/>
            <a:ext cx="1796166" cy="34455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8822AA6C-B09C-49EC-A5CF-454DB0EBDD3A}"/>
              </a:ext>
            </a:extLst>
          </p:cNvPr>
          <p:cNvSpPr/>
          <p:nvPr/>
        </p:nvSpPr>
        <p:spPr>
          <a:xfrm rot="5400000">
            <a:off x="5207857" y="1571285"/>
            <a:ext cx="1796166" cy="34455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BF3F9DE-B6A9-4757-9196-8F132C7E60F4}"/>
              </a:ext>
            </a:extLst>
          </p:cNvPr>
          <p:cNvSpPr/>
          <p:nvPr/>
        </p:nvSpPr>
        <p:spPr>
          <a:xfrm rot="5400000">
            <a:off x="8229353" y="1571283"/>
            <a:ext cx="1796166" cy="34455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F08789-659C-4D99-9E6C-6CDAE4B9FAB5}"/>
              </a:ext>
            </a:extLst>
          </p:cNvPr>
          <p:cNvSpPr txBox="1"/>
          <p:nvPr/>
        </p:nvSpPr>
        <p:spPr>
          <a:xfrm>
            <a:off x="384312" y="3750365"/>
            <a:ext cx="2617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Data Ingest – Redlands, CA property data with </a:t>
            </a:r>
            <a:r>
              <a:rPr lang="en-US" sz="16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AVM_value_amount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A2A33"/>
                </a:solidFill>
                <a:latin typeface="arial" panose="020B0604020202020204" pitchFamily="34" charset="0"/>
              </a:rPr>
              <a:t>Data 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A2A33"/>
                </a:solidFill>
                <a:latin typeface="arial" panose="020B0604020202020204" pitchFamily="34" charset="0"/>
              </a:rPr>
              <a:t>Data Transform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2A2A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2A2A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A2A33"/>
                </a:solidFill>
                <a:latin typeface="arial" panose="020B0604020202020204" pitchFamily="34" charset="0"/>
              </a:rPr>
              <a:t>Dataset : Redlands, CA Single Family House</a:t>
            </a:r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201906-2A19-467D-B561-7F38C86C909D}"/>
              </a:ext>
            </a:extLst>
          </p:cNvPr>
          <p:cNvSpPr txBox="1"/>
          <p:nvPr/>
        </p:nvSpPr>
        <p:spPr>
          <a:xfrm>
            <a:off x="3491949" y="3662062"/>
            <a:ext cx="546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Build a model to predict AVM_value_amount based on different predictors from dataset </a:t>
            </a:r>
            <a:endParaRPr lang="en-US" sz="1600" b="1" i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8D118A-A53F-4571-9472-37F725BC0846}"/>
              </a:ext>
            </a:extLst>
          </p:cNvPr>
          <p:cNvSpPr txBox="1"/>
          <p:nvPr/>
        </p:nvSpPr>
        <p:spPr>
          <a:xfrm>
            <a:off x="278754" y="211015"/>
            <a:ext cx="1181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Steps - Methodology</a:t>
            </a:r>
          </a:p>
        </p:txBody>
      </p:sp>
    </p:spTree>
    <p:extLst>
      <p:ext uri="{BB962C8B-B14F-4D97-AF65-F5344CB8AC3E}">
        <p14:creationId xmlns:p14="http://schemas.microsoft.com/office/powerpoint/2010/main" val="182204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025C-5F87-4D1B-9181-DE809FC5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1282713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Model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25098-D129-4F4C-8344-85DF681CA94B}"/>
              </a:ext>
            </a:extLst>
          </p:cNvPr>
          <p:cNvSpPr txBox="1"/>
          <p:nvPr/>
        </p:nvSpPr>
        <p:spPr>
          <a:xfrm>
            <a:off x="477078" y="2879276"/>
            <a:ext cx="3577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A2A33"/>
                </a:solidFill>
                <a:latin typeface="arial" panose="020B0604020202020204" pitchFamily="34" charset="0"/>
              </a:rPr>
              <a:t>Target Variable : </a:t>
            </a:r>
            <a:r>
              <a:rPr lang="en-US" sz="18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AVM_value_amount </a:t>
            </a:r>
            <a:r>
              <a:rPr lang="en-US" sz="18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F</a:t>
            </a:r>
            <a:r>
              <a:rPr lang="en-US" sz="1800" b="0" i="0" dirty="0">
                <a:solidFill>
                  <a:srgbClr val="2A2A33"/>
                </a:solidFill>
                <a:effectLst/>
                <a:latin typeface="arial" panose="020B0604020202020204" pitchFamily="34" charset="0"/>
              </a:rPr>
              <a:t>unction of different predictors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F525F-8A9E-41E6-8161-A2376D1B93FD}"/>
              </a:ext>
            </a:extLst>
          </p:cNvPr>
          <p:cNvSpPr txBox="1"/>
          <p:nvPr/>
        </p:nvSpPr>
        <p:spPr>
          <a:xfrm>
            <a:off x="477078" y="3909618"/>
            <a:ext cx="357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A2A33"/>
                </a:solidFill>
                <a:latin typeface="arial" panose="020B0604020202020204" pitchFamily="34" charset="0"/>
              </a:rPr>
              <a:t>Model : Regression trees with Gradient Boosting (GBM in R)</a:t>
            </a:r>
            <a:endParaRPr lang="en-US" sz="18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B3452-02C5-43E3-B96E-2933536772BC}"/>
              </a:ext>
            </a:extLst>
          </p:cNvPr>
          <p:cNvSpPr txBox="1"/>
          <p:nvPr/>
        </p:nvSpPr>
        <p:spPr>
          <a:xfrm>
            <a:off x="477078" y="4662961"/>
            <a:ext cx="357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A2A33"/>
                </a:solidFill>
                <a:latin typeface="arial" panose="020B0604020202020204" pitchFamily="34" charset="0"/>
              </a:rPr>
              <a:t>Hyperparameter tuning : Grid-based to obtain optimal model</a:t>
            </a:r>
            <a:endParaRPr lang="en-US" sz="18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FF2D5D-6FB3-4B03-B953-31B787653B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143592"/>
              </p:ext>
            </p:extLst>
          </p:nvPr>
        </p:nvGraphicFramePr>
        <p:xfrm>
          <a:off x="4825219" y="1067255"/>
          <a:ext cx="6889703" cy="5684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6963824-42C7-49D3-BD16-26626365D5AE}"/>
              </a:ext>
            </a:extLst>
          </p:cNvPr>
          <p:cNvSpPr txBox="1"/>
          <p:nvPr/>
        </p:nvSpPr>
        <p:spPr>
          <a:xfrm>
            <a:off x="4825219" y="412725"/>
            <a:ext cx="6889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Based on the GBM Model (universal)_building_square_feet has highest influence on AVM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Therefore new addition outside (leading to new built-up area) will have higher impact on AVM compared to alteration inside the building.</a:t>
            </a:r>
            <a:endParaRPr lang="en-US" sz="1400" b="1" i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31379-349A-44CF-B2B5-19EC5DCC8835}"/>
              </a:ext>
            </a:extLst>
          </p:cNvPr>
          <p:cNvSpPr txBox="1"/>
          <p:nvPr/>
        </p:nvSpPr>
        <p:spPr>
          <a:xfrm>
            <a:off x="477078" y="5829721"/>
            <a:ext cx="357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A2A33"/>
                </a:solidFill>
                <a:latin typeface="arial" panose="020B0604020202020204" pitchFamily="34" charset="0"/>
              </a:rPr>
              <a:t>Model Performance : RMSE </a:t>
            </a:r>
            <a:endParaRPr lang="en-US" sz="1800" b="0" i="0" dirty="0">
              <a:solidFill>
                <a:srgbClr val="2A2A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169447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6E8"/>
      </a:lt2>
      <a:accent1>
        <a:srgbClr val="EB8A5E"/>
      </a:accent1>
      <a:accent2>
        <a:srgbClr val="C39D36"/>
      </a:accent2>
      <a:accent3>
        <a:srgbClr val="9CA950"/>
      </a:accent3>
      <a:accent4>
        <a:srgbClr val="72B43E"/>
      </a:accent4>
      <a:accent5>
        <a:srgbClr val="34BA31"/>
      </a:accent5>
      <a:accent6>
        <a:srgbClr val="35B768"/>
      </a:accent6>
      <a:hlink>
        <a:srgbClr val="5E899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1128</Words>
  <Application>Microsoft Office PowerPoint</Application>
  <PresentationFormat>Widescreen</PresentationFormat>
  <Paragraphs>189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Meiryo</vt:lpstr>
      <vt:lpstr>Arial</vt:lpstr>
      <vt:lpstr>Arial</vt:lpstr>
      <vt:lpstr>Calibri</vt:lpstr>
      <vt:lpstr>Calibri Light</vt:lpstr>
      <vt:lpstr>Corbel</vt:lpstr>
      <vt:lpstr>Courier New</vt:lpstr>
      <vt:lpstr>Wingdings</vt:lpstr>
      <vt:lpstr>ShojiVTI</vt:lpstr>
      <vt:lpstr>Office Theme</vt:lpstr>
      <vt:lpstr>Marginal utility – real estate Use Case</vt:lpstr>
      <vt:lpstr>What are the findings Estimated Asset Value for Selected Property  for addition</vt:lpstr>
      <vt:lpstr>Property Value Estimates</vt:lpstr>
      <vt:lpstr>PowerPoint Presentation</vt:lpstr>
      <vt:lpstr>Property Value Estimates</vt:lpstr>
      <vt:lpstr>What are the Steps Methodology</vt:lpstr>
      <vt:lpstr>PowerPoint Presentation</vt:lpstr>
      <vt:lpstr>PowerPoint Presentation</vt:lpstr>
      <vt:lpstr>Model Development</vt:lpstr>
      <vt:lpstr>What’s Next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Realm – Use Case</dc:title>
  <dc:creator>sovik nath</dc:creator>
  <cp:lastModifiedBy>Sovik K Nath</cp:lastModifiedBy>
  <cp:revision>24</cp:revision>
  <dcterms:created xsi:type="dcterms:W3CDTF">2020-10-10T21:37:21Z</dcterms:created>
  <dcterms:modified xsi:type="dcterms:W3CDTF">2020-10-31T15:50:25Z</dcterms:modified>
</cp:coreProperties>
</file>